
<file path=[Content_Types].xml><?xml version="1.0" encoding="utf-8"?>
<Types xmlns="http://schemas.openxmlformats.org/package/2006/content-types">
  <Default Extension="png" ContentType="image/png"/>
  <Default Extension="bmp" ContentType="image/bmp"/>
  <Default Extension="pdf" ContentType="application/pdf"/>
  <Default Extension="rels" ContentType="application/vnd.openxmlformats-package.relationships+xml"/>
  <Default Extension="jpeg" ContentType="image/jpg"/>
  <Default Extension="mov" ContentType="application/movie"/>
  <Default Extension="xml" ContentType="application/xml"/>
  <Default Extension="gif" ContentType="image/gif"/>
  <Default Extension="tif" ContentType="image/tif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media/image1.jpeg" ContentType="image/jpeg"/>
  <Override PartName="/ppt/media/image2.jpeg" ContentType="image/jpeg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1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ommentAuthors" Target="commentAuthors.xml"/><Relationship Id="rId21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viewProps" Target="viewProps.xml"/><Relationship Id="rId16" Type="http://schemas.openxmlformats.org/officeDocument/2006/relationships/slide" Target="slides/slide9.xml"/><Relationship Id="rId20" Type="http://schemas.openxmlformats.org/officeDocument/2006/relationships/customXml" Target="../customXml/item2.xml"/><Relationship Id="rId1" Type="http://schemas.openxmlformats.org/officeDocument/2006/relationships/presProps" Target="presProps.xml"/><Relationship Id="rId6" Type="http://schemas.openxmlformats.org/officeDocument/2006/relationships/theme" Target="theme/theme1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customXml" Target="../customXml/item1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Nivel de texto 1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Nivel de texto 2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Nivel de texto 3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Nivel de texto 4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Texto del título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Nivel de texto 1</a:t>
            </a:r>
            <a:endParaRPr sz="20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Nivel de texto 2</a:t>
            </a:r>
            <a:endParaRPr sz="20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Nivel de texto 3</a:t>
            </a:r>
            <a:endParaRPr sz="20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Nivel de texto 4</a:t>
            </a:r>
            <a:endParaRPr sz="20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Nivel de texto 1</a:t>
            </a:r>
            <a:endParaRPr sz="2800"/>
          </a:p>
          <a:p>
            <a:pPr lvl="1">
              <a:defRPr sz="1800"/>
            </a:pPr>
            <a:r>
              <a:rPr sz="2800"/>
              <a:t>Nivel de texto 2</a:t>
            </a:r>
            <a:endParaRPr sz="2800"/>
          </a:p>
          <a:p>
            <a:pPr lvl="2">
              <a:defRPr sz="1800"/>
            </a:pPr>
            <a:r>
              <a:rPr sz="2800"/>
              <a:t>Nivel de texto 3</a:t>
            </a:r>
            <a:endParaRPr sz="2800"/>
          </a:p>
          <a:p>
            <a:pPr lvl="3">
              <a:defRPr sz="1800"/>
            </a:pPr>
            <a:r>
              <a:rPr sz="2800"/>
              <a:t>Nivel de texto 4</a:t>
            </a:r>
            <a:endParaRPr sz="2800"/>
          </a:p>
          <a:p>
            <a:pPr lvl="4">
              <a:defRPr sz="1800"/>
            </a:pPr>
            <a:r>
              <a:rPr sz="2800"/>
              <a:t>Nivel de texto 5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Nivel de texto 1</a:t>
            </a:r>
            <a:endParaRPr b="1" sz="2400"/>
          </a:p>
          <a:p>
            <a:pPr lvl="1">
              <a:defRPr b="0" sz="1800"/>
            </a:pPr>
            <a:r>
              <a:rPr b="1" sz="2400"/>
              <a:t>Nivel de texto 2</a:t>
            </a:r>
            <a:endParaRPr b="1" sz="2400"/>
          </a:p>
          <a:p>
            <a:pPr lvl="2">
              <a:defRPr b="0" sz="1800"/>
            </a:pPr>
            <a:r>
              <a:rPr b="1" sz="2400"/>
              <a:t>Nivel de texto 3</a:t>
            </a:r>
            <a:endParaRPr b="1" sz="2400"/>
          </a:p>
          <a:p>
            <a:pPr lvl="3">
              <a:defRPr b="0" sz="1800"/>
            </a:pPr>
            <a:r>
              <a:rPr b="1" sz="2400"/>
              <a:t>Nivel de texto 4</a:t>
            </a:r>
            <a:endParaRPr b="1" sz="2400"/>
          </a:p>
          <a:p>
            <a:pPr lvl="4">
              <a:defRPr b="0" sz="1800"/>
            </a:pPr>
            <a:r>
              <a:rPr b="1" sz="2400"/>
              <a:t>Nivel de texto 5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Texto del título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Texto del título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Nivel de texto 1</a:t>
            </a:r>
            <a:endParaRPr sz="1400"/>
          </a:p>
          <a:p>
            <a:pPr lvl="1">
              <a:defRPr sz="1800"/>
            </a:pPr>
            <a:r>
              <a:rPr sz="1400"/>
              <a:t>Nivel de texto 2</a:t>
            </a:r>
            <a:endParaRPr sz="1400"/>
          </a:p>
          <a:p>
            <a:pPr lvl="2">
              <a:defRPr sz="1800"/>
            </a:pPr>
            <a:r>
              <a:rPr sz="1400"/>
              <a:t>Nivel de texto 3</a:t>
            </a:r>
            <a:endParaRPr sz="1400"/>
          </a:p>
          <a:p>
            <a:pPr lvl="3">
              <a:defRPr sz="1800"/>
            </a:pPr>
            <a:r>
              <a:rPr sz="1400"/>
              <a:t>Nivel de texto 4</a:t>
            </a:r>
            <a:endParaRPr sz="1400"/>
          </a:p>
          <a:p>
            <a:pPr lvl="4">
              <a:defRPr sz="1800"/>
            </a:pPr>
            <a:r>
              <a:rPr sz="1400"/>
              <a:t>Nivel de texto 5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Texto del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8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51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19" y="332656"/>
            <a:ext cx="8640962" cy="6195406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image2.jpe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912291" y="1931348"/>
            <a:ext cx="7344817" cy="22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800">
                <a:solidFill>
                  <a:srgbClr val="FF00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800">
                <a:solidFill>
                  <a:srgbClr val="FF0000"/>
                </a:solidFill>
              </a:rPr>
              <a:t>Televisión Digital Terrestre y Dividendo Digital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483010" y="154732"/>
            <a:ext cx="8173185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CONCLUSIÓN</a:t>
            </a:r>
          </a:p>
        </p:txBody>
      </p:sp>
      <p:pic>
        <p:nvPicPr>
          <p:cNvPr id="257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Shape 258"/>
          <p:cNvSpPr/>
          <p:nvPr/>
        </p:nvSpPr>
        <p:spPr>
          <a:xfrm>
            <a:off x="81482" y="1118691"/>
            <a:ext cx="8945468" cy="585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marL="426508" indent="-251883" algn="just">
              <a:lnSpc>
                <a:spcPct val="150000"/>
              </a:lnSpc>
              <a:buSzPct val="100000"/>
              <a:buFont typeface="Arial"/>
              <a:buChar char="•"/>
            </a:pPr>
            <a:r>
              <a:rPr sz="2400"/>
              <a:t>El uso del Espectro es definido por cada pais, con base en acuerdos internacionales y regionales;</a:t>
            </a:r>
            <a:endParaRPr sz="2400"/>
          </a:p>
          <a:p>
            <a:pPr lvl="1" marL="914400" indent="-457200" algn="just">
              <a:lnSpc>
                <a:spcPct val="150000"/>
              </a:lnSpc>
              <a:buSzPct val="100000"/>
              <a:buFont typeface="Arial"/>
              <a:buChar char="•"/>
            </a:pPr>
            <a:endParaRPr sz="1400"/>
          </a:p>
          <a:p>
            <a:pPr lvl="1" marL="426508" indent="-251883" algn="just">
              <a:lnSpc>
                <a:spcPct val="150000"/>
              </a:lnSpc>
              <a:buSzPct val="100000"/>
              <a:buFont typeface="Arial"/>
              <a:buChar char="•"/>
            </a:pPr>
            <a:r>
              <a:rPr sz="2400"/>
              <a:t>La transferéncia de 700MHz al servicio movil (Dividendo Digital 1) ya tiene impactos muy negativos em la televisión abierta;</a:t>
            </a:r>
            <a:endParaRPr sz="2400"/>
          </a:p>
          <a:p>
            <a:pPr lvl="1" marL="914400" indent="-457200" algn="just">
              <a:lnSpc>
                <a:spcPct val="150000"/>
              </a:lnSpc>
              <a:buSzPct val="100000"/>
              <a:buFont typeface="Arial"/>
              <a:buChar char="•"/>
            </a:pPr>
            <a:endParaRPr sz="1400"/>
          </a:p>
          <a:p>
            <a:pPr lvl="1" marL="426508" indent="-251883" algn="just">
              <a:lnSpc>
                <a:spcPct val="150000"/>
              </a:lnSpc>
              <a:buSzPct val="100000"/>
              <a:buFont typeface="Arial"/>
              <a:buChar char="•"/>
            </a:pPr>
            <a:r>
              <a:rPr sz="2400"/>
              <a:t>Para preservar el presente y el futuro de radiodifusión, hay que mantener </a:t>
            </a:r>
            <a:r>
              <a:rPr sz="2400" u="sng"/>
              <a:t>la banda de UHF (470 a 698MHz) exclusiva para la radiodifusión televisiva</a:t>
            </a:r>
            <a:r>
              <a:rPr sz="2400"/>
              <a:t>  (o sea, nó permitir el Dividendo Digital 2).</a:t>
            </a:r>
            <a:endParaRPr sz="2400"/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/>
        </p:nvSpPr>
        <p:spPr>
          <a:xfrm>
            <a:off x="483010" y="2852935"/>
            <a:ext cx="8173185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Gracias</a:t>
            </a:r>
          </a:p>
        </p:txBody>
      </p:sp>
      <p:pic>
        <p:nvPicPr>
          <p:cNvPr id="261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1633118" y="260647"/>
            <a:ext cx="5882537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AGENDA</a:t>
            </a:r>
          </a:p>
        </p:txBody>
      </p:sp>
      <p:sp>
        <p:nvSpPr>
          <p:cNvPr id="57" name="Shape 57"/>
          <p:cNvSpPr/>
          <p:nvPr/>
        </p:nvSpPr>
        <p:spPr>
          <a:xfrm>
            <a:off x="742128" y="1196751"/>
            <a:ext cx="7632850" cy="293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889000" indent="-889000">
              <a:lnSpc>
                <a:spcPct val="150000"/>
              </a:lnSpc>
              <a:buSzPct val="100000"/>
              <a:buFont typeface="Arial"/>
              <a:buChar char="•"/>
            </a:pPr>
            <a:r>
              <a:rPr b="1" sz="2800"/>
              <a:t>Dividendo Digital</a:t>
            </a:r>
            <a:endParaRPr b="1" sz="2800"/>
          </a:p>
          <a:p>
            <a:pPr lvl="1" marL="1346200" indent="-889000">
              <a:lnSpc>
                <a:spcPct val="150000"/>
              </a:lnSpc>
              <a:buSzPct val="100000"/>
              <a:buFont typeface="Arial"/>
              <a:buChar char="•"/>
            </a:pPr>
            <a:r>
              <a:rPr b="1" sz="2800"/>
              <a:t>Dividendo Digital 1</a:t>
            </a:r>
            <a:endParaRPr b="1" sz="2800"/>
          </a:p>
          <a:p>
            <a:pPr lvl="1" marL="1346200" indent="-889000">
              <a:lnSpc>
                <a:spcPct val="150000"/>
              </a:lnSpc>
              <a:buSzPct val="100000"/>
              <a:buFont typeface="Arial"/>
              <a:buChar char="•"/>
            </a:pPr>
            <a:r>
              <a:rPr b="1" sz="2800"/>
              <a:t>Interferéncias Perjudicales</a:t>
            </a:r>
            <a:endParaRPr b="1" sz="2800"/>
          </a:p>
          <a:p>
            <a:pPr lvl="1" marL="1028700" indent="-571500">
              <a:lnSpc>
                <a:spcPct val="150000"/>
              </a:lnSpc>
              <a:buSzPct val="100000"/>
              <a:buFont typeface="Arial"/>
              <a:buChar char="•"/>
            </a:pPr>
            <a:endParaRPr b="1" sz="2800"/>
          </a:p>
          <a:p>
            <a:pPr lvl="0" marL="889000" indent="-889000">
              <a:lnSpc>
                <a:spcPct val="150000"/>
              </a:lnSpc>
              <a:buSzPct val="100000"/>
              <a:buFont typeface="Arial"/>
              <a:buChar char="•"/>
            </a:pPr>
            <a:r>
              <a:rPr b="1" sz="2800"/>
              <a:t>Conclusión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hape 60"/>
          <p:cNvSpPr/>
          <p:nvPr/>
        </p:nvSpPr>
        <p:spPr>
          <a:xfrm>
            <a:off x="1633118" y="260647"/>
            <a:ext cx="5882537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DIVIDENDO DIGITAL</a:t>
            </a:r>
          </a:p>
        </p:txBody>
      </p:sp>
      <p:grpSp>
        <p:nvGrpSpPr>
          <p:cNvPr id="63" name="Group 63"/>
          <p:cNvGrpSpPr/>
          <p:nvPr/>
        </p:nvGrpSpPr>
        <p:grpSpPr>
          <a:xfrm>
            <a:off x="498478" y="2698390"/>
            <a:ext cx="1800201" cy="720081"/>
            <a:chOff x="0" y="0"/>
            <a:chExt cx="1800200" cy="720080"/>
          </a:xfrm>
        </p:grpSpPr>
        <p:sp>
          <p:nvSpPr>
            <p:cNvPr id="61" name="Shape 61"/>
            <p:cNvSpPr/>
            <p:nvPr/>
          </p:nvSpPr>
          <p:spPr>
            <a:xfrm>
              <a:off x="-1" y="-1"/>
              <a:ext cx="1800202" cy="720082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</a:p>
          </p:txBody>
        </p:sp>
        <p:sp>
          <p:nvSpPr>
            <p:cNvPr id="62" name="Shape 62"/>
            <p:cNvSpPr/>
            <p:nvPr/>
          </p:nvSpPr>
          <p:spPr>
            <a:xfrm>
              <a:off x="-1" y="193669"/>
              <a:ext cx="1800202" cy="332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 sz="1400"/>
                <a:t>TV Broadcast (VHF</a:t>
              </a:r>
              <a:r>
                <a:rPr sz="1600"/>
                <a:t>)</a:t>
              </a:r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2586709" y="2698390"/>
            <a:ext cx="5832650" cy="743534"/>
            <a:chOff x="0" y="0"/>
            <a:chExt cx="5832648" cy="743533"/>
          </a:xfrm>
        </p:grpSpPr>
        <p:sp>
          <p:nvSpPr>
            <p:cNvPr id="64" name="Shape 64"/>
            <p:cNvSpPr/>
            <p:nvPr/>
          </p:nvSpPr>
          <p:spPr>
            <a:xfrm>
              <a:off x="-1" y="-1"/>
              <a:ext cx="5832650" cy="743535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400"/>
              </a:pPr>
            </a:p>
          </p:txBody>
        </p:sp>
        <p:sp>
          <p:nvSpPr>
            <p:cNvPr id="65" name="Shape 65"/>
            <p:cNvSpPr/>
            <p:nvPr/>
          </p:nvSpPr>
          <p:spPr>
            <a:xfrm>
              <a:off x="-1" y="224446"/>
              <a:ext cx="5832650" cy="294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 sz="1400"/>
              </a:lvl1pPr>
            </a:lstStyle>
            <a:p>
              <a:pPr lvl="0">
                <a:defRPr b="0" sz="1800"/>
              </a:pPr>
              <a:r>
                <a:rPr b="1" sz="1400"/>
                <a:t>TV Broadcast (UHF)</a:t>
              </a:r>
            </a:p>
          </p:txBody>
        </p:sp>
      </p:grpSp>
      <p:sp>
        <p:nvSpPr>
          <p:cNvPr id="67" name="Shape 67"/>
          <p:cNvSpPr/>
          <p:nvPr/>
        </p:nvSpPr>
        <p:spPr>
          <a:xfrm>
            <a:off x="363589" y="3966011"/>
            <a:ext cx="452941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54</a:t>
            </a:r>
          </a:p>
        </p:txBody>
      </p:sp>
      <p:sp>
        <p:nvSpPr>
          <p:cNvPr id="68" name="Shape 68"/>
          <p:cNvSpPr/>
          <p:nvPr/>
        </p:nvSpPr>
        <p:spPr>
          <a:xfrm>
            <a:off x="1846955" y="3966011"/>
            <a:ext cx="604868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216</a:t>
            </a:r>
          </a:p>
        </p:txBody>
      </p:sp>
      <p:sp>
        <p:nvSpPr>
          <p:cNvPr id="69" name="Shape 69"/>
          <p:cNvSpPr/>
          <p:nvPr/>
        </p:nvSpPr>
        <p:spPr>
          <a:xfrm>
            <a:off x="2379814" y="3966011"/>
            <a:ext cx="720081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470 </a:t>
            </a:r>
          </a:p>
        </p:txBody>
      </p:sp>
      <p:sp>
        <p:nvSpPr>
          <p:cNvPr id="70" name="Shape 70"/>
          <p:cNvSpPr/>
          <p:nvPr/>
        </p:nvSpPr>
        <p:spPr>
          <a:xfrm>
            <a:off x="211529" y="5124660"/>
            <a:ext cx="8640001" cy="547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FBFB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1" name="Shape 71"/>
          <p:cNvSpPr/>
          <p:nvPr/>
        </p:nvSpPr>
        <p:spPr>
          <a:xfrm>
            <a:off x="1443710" y="5794735"/>
            <a:ext cx="1368152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hasta 1998</a:t>
            </a:r>
          </a:p>
        </p:txBody>
      </p:sp>
      <p:sp>
        <p:nvSpPr>
          <p:cNvPr id="72" name="Shape 72"/>
          <p:cNvSpPr/>
          <p:nvPr/>
        </p:nvSpPr>
        <p:spPr>
          <a:xfrm>
            <a:off x="291582" y="3706502"/>
            <a:ext cx="8640000" cy="28803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Shape 73"/>
          <p:cNvSpPr/>
          <p:nvPr/>
        </p:nvSpPr>
        <p:spPr>
          <a:xfrm flipH="1">
            <a:off x="486715" y="341847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74" name="Shape 74"/>
          <p:cNvSpPr/>
          <p:nvPr/>
        </p:nvSpPr>
        <p:spPr>
          <a:xfrm>
            <a:off x="2307806" y="341847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75" name="Shape 75"/>
          <p:cNvSpPr/>
          <p:nvPr/>
        </p:nvSpPr>
        <p:spPr>
          <a:xfrm>
            <a:off x="2595838" y="341847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76" name="Shape 76"/>
          <p:cNvSpPr/>
          <p:nvPr/>
        </p:nvSpPr>
        <p:spPr>
          <a:xfrm>
            <a:off x="8015909" y="3966011"/>
            <a:ext cx="806897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806 </a:t>
            </a:r>
          </a:p>
        </p:txBody>
      </p:sp>
      <p:sp>
        <p:nvSpPr>
          <p:cNvPr id="77" name="Shape 77"/>
          <p:cNvSpPr/>
          <p:nvPr/>
        </p:nvSpPr>
        <p:spPr>
          <a:xfrm>
            <a:off x="8428486" y="341847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78" name="Shape 78"/>
          <p:cNvSpPr/>
          <p:nvPr/>
        </p:nvSpPr>
        <p:spPr>
          <a:xfrm>
            <a:off x="363589" y="2338351"/>
            <a:ext cx="576066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2</a:t>
            </a:r>
          </a:p>
        </p:txBody>
      </p:sp>
      <p:sp>
        <p:nvSpPr>
          <p:cNvPr id="79" name="Shape 79"/>
          <p:cNvSpPr/>
          <p:nvPr/>
        </p:nvSpPr>
        <p:spPr>
          <a:xfrm>
            <a:off x="1803749" y="2338351"/>
            <a:ext cx="648074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13</a:t>
            </a:r>
          </a:p>
        </p:txBody>
      </p:sp>
      <p:sp>
        <p:nvSpPr>
          <p:cNvPr id="80" name="Shape 80"/>
          <p:cNvSpPr/>
          <p:nvPr/>
        </p:nvSpPr>
        <p:spPr>
          <a:xfrm>
            <a:off x="2451822" y="2338351"/>
            <a:ext cx="72008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14</a:t>
            </a:r>
          </a:p>
        </p:txBody>
      </p:sp>
      <p:sp>
        <p:nvSpPr>
          <p:cNvPr id="81" name="Shape 81"/>
          <p:cNvSpPr/>
          <p:nvPr/>
        </p:nvSpPr>
        <p:spPr>
          <a:xfrm>
            <a:off x="7852422" y="2349383"/>
            <a:ext cx="720081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69</a:t>
            </a:r>
          </a:p>
        </p:txBody>
      </p:sp>
      <p:sp>
        <p:nvSpPr>
          <p:cNvPr id="82" name="Shape 82"/>
          <p:cNvSpPr/>
          <p:nvPr/>
        </p:nvSpPr>
        <p:spPr>
          <a:xfrm>
            <a:off x="7982955" y="4337306"/>
            <a:ext cx="98985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FF0000"/>
                </a:solidFill>
              </a:rPr>
              <a:t>f (MHz) </a:t>
            </a:r>
          </a:p>
        </p:txBody>
      </p:sp>
      <p:sp>
        <p:nvSpPr>
          <p:cNvPr id="83" name="Shape 83"/>
          <p:cNvSpPr/>
          <p:nvPr/>
        </p:nvSpPr>
        <p:spPr>
          <a:xfrm>
            <a:off x="8122198" y="5680335"/>
            <a:ext cx="854460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b="1" sz="140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tiempo</a:t>
            </a:r>
            <a:r>
              <a:rPr b="1" sz="140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84" name="Shape 84"/>
          <p:cNvSpPr/>
          <p:nvPr/>
        </p:nvSpPr>
        <p:spPr>
          <a:xfrm>
            <a:off x="1546790" y="5218670"/>
            <a:ext cx="101854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600"/>
            </a:lvl1pPr>
          </a:lstStyle>
          <a:p>
            <a:pPr lvl="0">
              <a:defRPr b="0" sz="1800"/>
            </a:pPr>
            <a:r>
              <a:rPr b="1" sz="1600"/>
              <a:t>TV Digital</a:t>
            </a:r>
          </a:p>
        </p:txBody>
      </p:sp>
      <p:sp>
        <p:nvSpPr>
          <p:cNvPr id="85" name="Shape 85"/>
          <p:cNvSpPr/>
          <p:nvPr/>
        </p:nvSpPr>
        <p:spPr>
          <a:xfrm flipV="1">
            <a:off x="2024034" y="5557225"/>
            <a:ext cx="45720" cy="2665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748"/>
                </a:moveTo>
                <a:lnTo>
                  <a:pt x="5400" y="197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9748"/>
                </a:lnTo>
                <a:lnTo>
                  <a:pt x="21600" y="197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808080"/>
            </a:solidFill>
          </a:ln>
        </p:spPr>
        <p:txBody>
          <a:bodyPr lIns="0" tIns="0" rIns="0" bIns="0" anchor="ctr"/>
          <a:lstStyle/>
          <a:p>
            <a:pPr lvl="0" algn="ctr"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86" name="Shape 86"/>
          <p:cNvSpPr/>
          <p:nvPr/>
        </p:nvSpPr>
        <p:spPr>
          <a:xfrm>
            <a:off x="390036" y="998948"/>
            <a:ext cx="8229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>
              <a:defRPr sz="4400"/>
            </a:lvl1pPr>
          </a:lstStyle>
          <a:p>
            <a:pPr lvl="0">
              <a:defRPr sz="1800"/>
            </a:pPr>
            <a:r>
              <a:rPr sz="4400"/>
              <a:t>Américas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1633118" y="260647"/>
            <a:ext cx="5882537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DIVIDENDO DIGITAL</a:t>
            </a:r>
          </a:p>
        </p:txBody>
      </p:sp>
      <p:sp>
        <p:nvSpPr>
          <p:cNvPr id="90" name="Shape 90"/>
          <p:cNvSpPr/>
          <p:nvPr/>
        </p:nvSpPr>
        <p:spPr>
          <a:xfrm>
            <a:off x="390036" y="998948"/>
            <a:ext cx="8229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>
              <a:defRPr sz="4400"/>
            </a:lvl1pPr>
          </a:lstStyle>
          <a:p>
            <a:pPr lvl="0">
              <a:defRPr sz="1800"/>
            </a:pPr>
            <a:r>
              <a:rPr sz="4400"/>
              <a:t>Américas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508411" y="2596027"/>
            <a:ext cx="1800201" cy="720081"/>
            <a:chOff x="0" y="0"/>
            <a:chExt cx="1800200" cy="720080"/>
          </a:xfrm>
        </p:grpSpPr>
        <p:sp>
          <p:nvSpPr>
            <p:cNvPr id="91" name="Shape 91"/>
            <p:cNvSpPr/>
            <p:nvPr/>
          </p:nvSpPr>
          <p:spPr>
            <a:xfrm>
              <a:off x="-1" y="-1"/>
              <a:ext cx="1800202" cy="720082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</a:p>
          </p:txBody>
        </p:sp>
        <p:sp>
          <p:nvSpPr>
            <p:cNvPr id="92" name="Shape 92"/>
            <p:cNvSpPr/>
            <p:nvPr/>
          </p:nvSpPr>
          <p:spPr>
            <a:xfrm>
              <a:off x="-1" y="193669"/>
              <a:ext cx="1800202" cy="332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 sz="1400"/>
                <a:t>TV Broadcast (VHF</a:t>
              </a:r>
              <a:r>
                <a:rPr sz="1600"/>
                <a:t>)</a:t>
              </a:r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2596642" y="2596027"/>
            <a:ext cx="5832650" cy="743534"/>
            <a:chOff x="0" y="0"/>
            <a:chExt cx="5832648" cy="743533"/>
          </a:xfrm>
        </p:grpSpPr>
        <p:sp>
          <p:nvSpPr>
            <p:cNvPr id="94" name="Shape 94"/>
            <p:cNvSpPr/>
            <p:nvPr/>
          </p:nvSpPr>
          <p:spPr>
            <a:xfrm>
              <a:off x="-1" y="-1"/>
              <a:ext cx="5832650" cy="743535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400"/>
              </a:pPr>
            </a:p>
          </p:txBody>
        </p:sp>
        <p:sp>
          <p:nvSpPr>
            <p:cNvPr id="95" name="Shape 95"/>
            <p:cNvSpPr/>
            <p:nvPr/>
          </p:nvSpPr>
          <p:spPr>
            <a:xfrm>
              <a:off x="-1" y="224446"/>
              <a:ext cx="5832650" cy="294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 sz="1400"/>
              </a:lvl1pPr>
            </a:lstStyle>
            <a:p>
              <a:pPr lvl="0">
                <a:defRPr b="0" sz="1800"/>
              </a:pPr>
              <a:r>
                <a:rPr b="1" sz="1400"/>
                <a:t>TV Broadcast (UHF)</a:t>
              </a:r>
            </a:p>
          </p:txBody>
        </p:sp>
      </p:grpSp>
      <p:sp>
        <p:nvSpPr>
          <p:cNvPr id="97" name="Shape 97"/>
          <p:cNvSpPr/>
          <p:nvPr/>
        </p:nvSpPr>
        <p:spPr>
          <a:xfrm>
            <a:off x="338026" y="3892172"/>
            <a:ext cx="452940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54</a:t>
            </a:r>
          </a:p>
        </p:txBody>
      </p:sp>
      <p:sp>
        <p:nvSpPr>
          <p:cNvPr id="98" name="Shape 98"/>
          <p:cNvSpPr/>
          <p:nvPr/>
        </p:nvSpPr>
        <p:spPr>
          <a:xfrm>
            <a:off x="1867435" y="3892462"/>
            <a:ext cx="604868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600"/>
              <a:t>216</a:t>
            </a:r>
          </a:p>
        </p:txBody>
      </p:sp>
      <p:sp>
        <p:nvSpPr>
          <p:cNvPr id="99" name="Shape 99"/>
          <p:cNvSpPr/>
          <p:nvPr/>
        </p:nvSpPr>
        <p:spPr>
          <a:xfrm>
            <a:off x="2371490" y="3892172"/>
            <a:ext cx="720081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b="1" sz="1600">
                <a:latin typeface="Arial"/>
                <a:ea typeface="Arial"/>
                <a:cs typeface="Arial"/>
                <a:sym typeface="Arial"/>
              </a:rPr>
              <a:t>470</a:t>
            </a:r>
            <a:r>
              <a:rPr b="1" sz="10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0" name="Shape 100"/>
          <p:cNvSpPr/>
          <p:nvPr/>
        </p:nvSpPr>
        <p:spPr>
          <a:xfrm>
            <a:off x="301515" y="4885120"/>
            <a:ext cx="8640000" cy="547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FBFB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" name="Shape 101"/>
          <p:cNvSpPr/>
          <p:nvPr/>
        </p:nvSpPr>
        <p:spPr>
          <a:xfrm>
            <a:off x="1579403" y="4583669"/>
            <a:ext cx="73782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400"/>
              <a:t>1998</a:t>
            </a:r>
          </a:p>
        </p:txBody>
      </p:sp>
      <p:sp>
        <p:nvSpPr>
          <p:cNvPr id="102" name="Shape 102"/>
          <p:cNvSpPr/>
          <p:nvPr/>
        </p:nvSpPr>
        <p:spPr>
          <a:xfrm>
            <a:off x="1847071" y="4856536"/>
            <a:ext cx="45720" cy="216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314"/>
                </a:moveTo>
                <a:lnTo>
                  <a:pt x="5400" y="19314"/>
                </a:lnTo>
                <a:lnTo>
                  <a:pt x="5400" y="0"/>
                </a:lnTo>
                <a:lnTo>
                  <a:pt x="16200" y="0"/>
                </a:lnTo>
                <a:lnTo>
                  <a:pt x="16200" y="19314"/>
                </a:lnTo>
                <a:lnTo>
                  <a:pt x="21600" y="19314"/>
                </a:lnTo>
                <a:lnTo>
                  <a:pt x="10800" y="21600"/>
                </a:lnTo>
                <a:close/>
              </a:path>
            </a:pathLst>
          </a:custGeom>
          <a:solidFill/>
          <a:ln w="25400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3" name="Shape 103"/>
          <p:cNvSpPr/>
          <p:nvPr/>
        </p:nvSpPr>
        <p:spPr>
          <a:xfrm>
            <a:off x="301515" y="3604140"/>
            <a:ext cx="8640000" cy="28803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4" name="Shape 104"/>
          <p:cNvSpPr/>
          <p:nvPr/>
        </p:nvSpPr>
        <p:spPr>
          <a:xfrm flipH="1">
            <a:off x="499791" y="3316108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05" name="Shape 105"/>
          <p:cNvSpPr/>
          <p:nvPr/>
        </p:nvSpPr>
        <p:spPr>
          <a:xfrm>
            <a:off x="2317738" y="3316108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06" name="Shape 106"/>
          <p:cNvSpPr/>
          <p:nvPr/>
        </p:nvSpPr>
        <p:spPr>
          <a:xfrm>
            <a:off x="2605770" y="3316108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07" name="Shape 107"/>
          <p:cNvSpPr/>
          <p:nvPr/>
        </p:nvSpPr>
        <p:spPr>
          <a:xfrm>
            <a:off x="8042374" y="3892172"/>
            <a:ext cx="612070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b="1" sz="1600">
                <a:latin typeface="Arial"/>
                <a:ea typeface="Arial"/>
                <a:cs typeface="Arial"/>
                <a:sym typeface="Arial"/>
              </a:rPr>
              <a:t>806</a:t>
            </a:r>
            <a:r>
              <a:rPr b="1" sz="10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8" name="Shape 108"/>
          <p:cNvSpPr/>
          <p:nvPr/>
        </p:nvSpPr>
        <p:spPr>
          <a:xfrm>
            <a:off x="8438419" y="3316108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09" name="Shape 109"/>
          <p:cNvSpPr/>
          <p:nvPr/>
        </p:nvSpPr>
        <p:spPr>
          <a:xfrm>
            <a:off x="373523" y="2277508"/>
            <a:ext cx="576065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2</a:t>
            </a:r>
          </a:p>
        </p:txBody>
      </p:sp>
      <p:sp>
        <p:nvSpPr>
          <p:cNvPr id="110" name="Shape 110"/>
          <p:cNvSpPr/>
          <p:nvPr/>
        </p:nvSpPr>
        <p:spPr>
          <a:xfrm>
            <a:off x="1795427" y="2277508"/>
            <a:ext cx="64807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13</a:t>
            </a:r>
          </a:p>
        </p:txBody>
      </p:sp>
      <p:sp>
        <p:nvSpPr>
          <p:cNvPr id="111" name="Shape 111"/>
          <p:cNvSpPr/>
          <p:nvPr/>
        </p:nvSpPr>
        <p:spPr>
          <a:xfrm>
            <a:off x="2515506" y="2277508"/>
            <a:ext cx="72008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14</a:t>
            </a:r>
          </a:p>
        </p:txBody>
      </p:sp>
      <p:sp>
        <p:nvSpPr>
          <p:cNvPr id="112" name="Shape 112"/>
          <p:cNvSpPr/>
          <p:nvPr/>
        </p:nvSpPr>
        <p:spPr>
          <a:xfrm>
            <a:off x="8006370" y="2277508"/>
            <a:ext cx="720082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69</a:t>
            </a:r>
          </a:p>
        </p:txBody>
      </p:sp>
      <p:sp>
        <p:nvSpPr>
          <p:cNvPr id="113" name="Shape 113"/>
          <p:cNvSpPr/>
          <p:nvPr/>
        </p:nvSpPr>
        <p:spPr>
          <a:xfrm>
            <a:off x="1867435" y="5072560"/>
            <a:ext cx="1" cy="216025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116" name="Group 116"/>
          <p:cNvGrpSpPr/>
          <p:nvPr/>
        </p:nvGrpSpPr>
        <p:grpSpPr>
          <a:xfrm>
            <a:off x="7646330" y="2596027"/>
            <a:ext cx="792089" cy="743534"/>
            <a:chOff x="0" y="0"/>
            <a:chExt cx="792087" cy="743533"/>
          </a:xfrm>
        </p:grpSpPr>
        <p:sp>
          <p:nvSpPr>
            <p:cNvPr id="114" name="Shape 114"/>
            <p:cNvSpPr/>
            <p:nvPr/>
          </p:nvSpPr>
          <p:spPr>
            <a:xfrm>
              <a:off x="0" y="-1"/>
              <a:ext cx="792088" cy="743535"/>
            </a:xfrm>
            <a:prstGeom prst="rect">
              <a:avLst/>
            </a:prstGeom>
            <a:solidFill>
              <a:srgbClr val="FFC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200"/>
              </a:pPr>
            </a:p>
          </p:txBody>
        </p:sp>
        <p:sp>
          <p:nvSpPr>
            <p:cNvPr id="115" name="Shape 115"/>
            <p:cNvSpPr/>
            <p:nvPr/>
          </p:nvSpPr>
          <p:spPr>
            <a:xfrm>
              <a:off x="0" y="59346"/>
              <a:ext cx="792088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 sz="1200"/>
              </a:lvl1pPr>
            </a:lstStyle>
            <a:p>
              <a:pPr lvl="0">
                <a:defRPr b="0" sz="1800"/>
              </a:pPr>
              <a:r>
                <a:rPr b="1" sz="1200"/>
                <a:t>Banda Ancha Móvil</a:t>
              </a:r>
            </a:p>
          </p:txBody>
        </p:sp>
      </p:grpSp>
      <p:sp>
        <p:nvSpPr>
          <p:cNvPr id="117" name="Shape 117"/>
          <p:cNvSpPr/>
          <p:nvPr/>
        </p:nvSpPr>
        <p:spPr>
          <a:xfrm>
            <a:off x="7052010" y="2277508"/>
            <a:ext cx="72008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51</a:t>
            </a:r>
          </a:p>
        </p:txBody>
      </p:sp>
      <p:sp>
        <p:nvSpPr>
          <p:cNvPr id="118" name="Shape 118"/>
          <p:cNvSpPr/>
          <p:nvPr/>
        </p:nvSpPr>
        <p:spPr>
          <a:xfrm>
            <a:off x="7646330" y="2524019"/>
            <a:ext cx="1" cy="504057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19" name="Shape 119"/>
          <p:cNvSpPr/>
          <p:nvPr/>
        </p:nvSpPr>
        <p:spPr>
          <a:xfrm>
            <a:off x="8438419" y="2524019"/>
            <a:ext cx="1" cy="504057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0" name="Shape 120"/>
          <p:cNvSpPr/>
          <p:nvPr/>
        </p:nvSpPr>
        <p:spPr>
          <a:xfrm>
            <a:off x="1276764" y="5266580"/>
            <a:ext cx="3182960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b="1"/>
              <a:t>TV Digital em US : cn 2-51</a:t>
            </a:r>
          </a:p>
          <a:p>
            <a:pPr lvl="0"/>
            <a:r>
              <a:t>previsión reducción</a:t>
            </a:r>
          </a:p>
          <a:p>
            <a:pPr lvl="0"/>
            <a:r>
              <a:t>banda  televisión</a:t>
            </a:r>
          </a:p>
        </p:txBody>
      </p:sp>
      <p:sp>
        <p:nvSpPr>
          <p:cNvPr id="121" name="Shape 121"/>
          <p:cNvSpPr/>
          <p:nvPr/>
        </p:nvSpPr>
        <p:spPr>
          <a:xfrm>
            <a:off x="7646330" y="3316108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2" name="Shape 122"/>
          <p:cNvSpPr/>
          <p:nvPr/>
        </p:nvSpPr>
        <p:spPr>
          <a:xfrm>
            <a:off x="7430306" y="3892172"/>
            <a:ext cx="612069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b="1" sz="1600">
                <a:latin typeface="Arial"/>
                <a:ea typeface="Arial"/>
                <a:cs typeface="Arial"/>
                <a:sym typeface="Arial"/>
              </a:rPr>
              <a:t>698</a:t>
            </a:r>
            <a:r>
              <a:rPr b="1" sz="10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grpSp>
        <p:nvGrpSpPr>
          <p:cNvPr id="125" name="Group 125"/>
          <p:cNvGrpSpPr/>
          <p:nvPr/>
        </p:nvGrpSpPr>
        <p:grpSpPr>
          <a:xfrm>
            <a:off x="7402541" y="1218329"/>
            <a:ext cx="1224137" cy="1193651"/>
            <a:chOff x="0" y="0"/>
            <a:chExt cx="1224136" cy="1193649"/>
          </a:xfrm>
        </p:grpSpPr>
        <p:sp>
          <p:nvSpPr>
            <p:cNvPr id="123" name="Shape 123"/>
            <p:cNvSpPr/>
            <p:nvPr/>
          </p:nvSpPr>
          <p:spPr>
            <a:xfrm>
              <a:off x="-1" y="-1"/>
              <a:ext cx="1224138" cy="119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4035"/>
                  </a:lnTo>
                  <a:lnTo>
                    <a:pt x="13433" y="14035"/>
                  </a:lnTo>
                  <a:lnTo>
                    <a:pt x="13433" y="16200"/>
                  </a:lnTo>
                  <a:lnTo>
                    <a:pt x="16066" y="16200"/>
                  </a:lnTo>
                  <a:lnTo>
                    <a:pt x="10800" y="21600"/>
                  </a:lnTo>
                  <a:lnTo>
                    <a:pt x="5534" y="16200"/>
                  </a:lnTo>
                  <a:lnTo>
                    <a:pt x="8167" y="16200"/>
                  </a:lnTo>
                  <a:lnTo>
                    <a:pt x="8167" y="14035"/>
                  </a:lnTo>
                  <a:lnTo>
                    <a:pt x="0" y="14035"/>
                  </a:lnTo>
                  <a:close/>
                </a:path>
              </a:pathLst>
            </a:custGeom>
            <a:solidFill>
              <a:srgbClr val="7030A0"/>
            </a:solidFill>
            <a:ln w="25400" cap="flat">
              <a:solidFill>
                <a:srgbClr val="3A5E8A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" name="Shape 124"/>
            <p:cNvSpPr/>
            <p:nvPr/>
          </p:nvSpPr>
          <p:spPr>
            <a:xfrm>
              <a:off x="-1" y="212467"/>
              <a:ext cx="1224138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700 MHz</a:t>
              </a: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4382870" y="4077072"/>
            <a:ext cx="4144798" cy="2492021"/>
            <a:chOff x="0" y="0"/>
            <a:chExt cx="4144797" cy="2492019"/>
          </a:xfrm>
        </p:grpSpPr>
        <p:sp>
          <p:nvSpPr>
            <p:cNvPr id="126" name="Shape 126"/>
            <p:cNvSpPr/>
            <p:nvPr/>
          </p:nvSpPr>
          <p:spPr>
            <a:xfrm>
              <a:off x="-1" y="-1"/>
              <a:ext cx="4144798" cy="249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" name="Shape 127"/>
            <p:cNvSpPr/>
            <p:nvPr/>
          </p:nvSpPr>
          <p:spPr>
            <a:xfrm>
              <a:off x="571751" y="642556"/>
              <a:ext cx="2801583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ctr"/>
              <a:r>
                <a:rPr b="1"/>
                <a:t>CMR 2007</a:t>
              </a:r>
              <a:endParaRPr b="1"/>
            </a:p>
            <a:p>
              <a:pPr lvl="0" algn="ctr"/>
              <a:r>
                <a:rPr b="1"/>
                <a:t>Dividendo Digital 1</a:t>
              </a:r>
              <a:endParaRPr b="1"/>
            </a:p>
            <a:p>
              <a:pPr lvl="0" algn="ctr"/>
              <a:r>
                <a:rPr b="1"/>
                <a:t>Banda ancha móvil</a:t>
              </a:r>
              <a:endParaRPr b="1"/>
            </a:p>
            <a:p>
              <a:pPr lvl="0" algn="ctr"/>
              <a:r>
                <a:rPr b="1"/>
                <a:t>en 700MHz </a:t>
              </a:r>
            </a:p>
          </p:txBody>
        </p:sp>
      </p:grp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483010" y="154732"/>
            <a:ext cx="8173185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ESPECTRO UHF DESDE CMR-12</a:t>
            </a:r>
          </a:p>
        </p:txBody>
      </p:sp>
      <p:pic>
        <p:nvPicPr>
          <p:cNvPr id="131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0269" y="908720"/>
            <a:ext cx="7129464" cy="4267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0604" y="1343458"/>
            <a:ext cx="7128792" cy="5441479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3315499" y="1900005"/>
            <a:ext cx="576065" cy="266329"/>
          </a:xfrm>
          <a:prstGeom prst="roundRect">
            <a:avLst>
              <a:gd name="adj" fmla="val 16667"/>
            </a:avLst>
          </a:prstGeom>
          <a:ln w="38100">
            <a:solidFill>
              <a:srgbClr val="FFC00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4" name="Shape 134"/>
          <p:cNvSpPr/>
          <p:nvPr/>
        </p:nvSpPr>
        <p:spPr>
          <a:xfrm>
            <a:off x="3910808" y="1833115"/>
            <a:ext cx="1400310" cy="3835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000">
                <a:solidFill>
                  <a:srgbClr val="FFC0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C000"/>
                </a:solidFill>
              </a:rPr>
              <a:t>secundário</a:t>
            </a:r>
          </a:p>
        </p:txBody>
      </p:sp>
      <p:sp>
        <p:nvSpPr>
          <p:cNvPr id="135" name="Shape 135"/>
          <p:cNvSpPr/>
          <p:nvPr/>
        </p:nvSpPr>
        <p:spPr>
          <a:xfrm>
            <a:off x="3916965" y="4228617"/>
            <a:ext cx="1400310" cy="3835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000">
                <a:solidFill>
                  <a:srgbClr val="FFC0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C000"/>
                </a:solidFill>
              </a:rPr>
              <a:t>secundário</a:t>
            </a:r>
          </a:p>
        </p:txBody>
      </p:sp>
      <p:sp>
        <p:nvSpPr>
          <p:cNvPr id="136" name="Shape 136"/>
          <p:cNvSpPr/>
          <p:nvPr/>
        </p:nvSpPr>
        <p:spPr>
          <a:xfrm>
            <a:off x="3977283" y="4817381"/>
            <a:ext cx="1118033" cy="3835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000">
                <a:solidFill>
                  <a:srgbClr val="FF00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0000"/>
                </a:solidFill>
              </a:rPr>
              <a:t>primário</a:t>
            </a:r>
          </a:p>
        </p:txBody>
      </p:sp>
      <p:sp>
        <p:nvSpPr>
          <p:cNvPr id="137" name="Shape 137"/>
          <p:cNvSpPr/>
          <p:nvPr/>
        </p:nvSpPr>
        <p:spPr>
          <a:xfrm>
            <a:off x="3332951" y="4308207"/>
            <a:ext cx="576066" cy="266329"/>
          </a:xfrm>
          <a:prstGeom prst="roundRect">
            <a:avLst>
              <a:gd name="adj" fmla="val 16667"/>
            </a:avLst>
          </a:prstGeom>
          <a:ln w="38100">
            <a:solidFill>
              <a:srgbClr val="FFC00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8" name="Shape 138"/>
          <p:cNvSpPr/>
          <p:nvPr/>
        </p:nvSpPr>
        <p:spPr>
          <a:xfrm>
            <a:off x="3317521" y="4873419"/>
            <a:ext cx="659763" cy="288033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</p:spPr>
        <p:txBody>
          <a:bodyPr lIns="0" tIns="0" rIns="0" bIns="0" anchor="ctr"/>
          <a:lstStyle/>
          <a:p>
            <a:pPr lvl="0" algn="ctr">
              <a:defRPr sz="2000">
                <a:solidFill>
                  <a:srgbClr val="FFFFFF"/>
                </a:solidFill>
              </a:defRPr>
            </a:pPr>
          </a:p>
        </p:txBody>
      </p:sp>
      <p:pic>
        <p:nvPicPr>
          <p:cNvPr id="139" name="image2.jpe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hape 142"/>
          <p:cNvSpPr/>
          <p:nvPr/>
        </p:nvSpPr>
        <p:spPr>
          <a:xfrm>
            <a:off x="1633118" y="116632"/>
            <a:ext cx="5882537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DIVIDENDO DIGITAL</a:t>
            </a:r>
          </a:p>
        </p:txBody>
      </p:sp>
      <p:grpSp>
        <p:nvGrpSpPr>
          <p:cNvPr id="145" name="Group 145"/>
          <p:cNvGrpSpPr/>
          <p:nvPr/>
        </p:nvGrpSpPr>
        <p:grpSpPr>
          <a:xfrm>
            <a:off x="314908" y="2530865"/>
            <a:ext cx="1800201" cy="720081"/>
            <a:chOff x="0" y="0"/>
            <a:chExt cx="1800200" cy="720080"/>
          </a:xfrm>
        </p:grpSpPr>
        <p:sp>
          <p:nvSpPr>
            <p:cNvPr id="143" name="Shape 143"/>
            <p:cNvSpPr/>
            <p:nvPr/>
          </p:nvSpPr>
          <p:spPr>
            <a:xfrm>
              <a:off x="-1" y="-1"/>
              <a:ext cx="1800202" cy="720082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</a:p>
          </p:txBody>
        </p:sp>
        <p:sp>
          <p:nvSpPr>
            <p:cNvPr id="144" name="Shape 144"/>
            <p:cNvSpPr/>
            <p:nvPr/>
          </p:nvSpPr>
          <p:spPr>
            <a:xfrm>
              <a:off x="-1" y="193669"/>
              <a:ext cx="1800202" cy="332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 sz="1400"/>
                <a:t>TV Broadcast (VHF</a:t>
              </a:r>
              <a:r>
                <a:rPr sz="1600"/>
                <a:t>)</a:t>
              </a:r>
            </a:p>
          </p:txBody>
        </p:sp>
      </p:grpSp>
      <p:grpSp>
        <p:nvGrpSpPr>
          <p:cNvPr id="148" name="Group 148"/>
          <p:cNvGrpSpPr/>
          <p:nvPr/>
        </p:nvGrpSpPr>
        <p:grpSpPr>
          <a:xfrm>
            <a:off x="2411759" y="2507412"/>
            <a:ext cx="3681538" cy="743534"/>
            <a:chOff x="0" y="0"/>
            <a:chExt cx="3681536" cy="743533"/>
          </a:xfrm>
        </p:grpSpPr>
        <p:sp>
          <p:nvSpPr>
            <p:cNvPr id="146" name="Shape 146"/>
            <p:cNvSpPr/>
            <p:nvPr/>
          </p:nvSpPr>
          <p:spPr>
            <a:xfrm>
              <a:off x="-1" y="-1"/>
              <a:ext cx="3681538" cy="743535"/>
            </a:xfrm>
            <a:prstGeom prst="rect">
              <a:avLst/>
            </a:prstGeom>
            <a:solidFill>
              <a:srgbClr val="558ED5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400"/>
              </a:pPr>
            </a:p>
          </p:txBody>
        </p:sp>
        <p:sp>
          <p:nvSpPr>
            <p:cNvPr id="147" name="Shape 147"/>
            <p:cNvSpPr/>
            <p:nvPr/>
          </p:nvSpPr>
          <p:spPr>
            <a:xfrm>
              <a:off x="-1" y="224446"/>
              <a:ext cx="3681538" cy="294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 sz="1400"/>
              </a:lvl1pPr>
            </a:lstStyle>
            <a:p>
              <a:pPr lvl="0">
                <a:defRPr b="0" sz="1800"/>
              </a:pPr>
              <a:r>
                <a:rPr b="1" sz="1400"/>
                <a:t>TV Broadcast (UHF)</a:t>
              </a:r>
            </a:p>
          </p:txBody>
        </p:sp>
      </p:grpSp>
      <p:sp>
        <p:nvSpPr>
          <p:cNvPr id="149" name="Shape 149"/>
          <p:cNvSpPr/>
          <p:nvPr/>
        </p:nvSpPr>
        <p:spPr>
          <a:xfrm>
            <a:off x="153142" y="3803701"/>
            <a:ext cx="452941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54</a:t>
            </a:r>
          </a:p>
        </p:txBody>
      </p:sp>
      <p:sp>
        <p:nvSpPr>
          <p:cNvPr id="150" name="Shape 150"/>
          <p:cNvSpPr/>
          <p:nvPr/>
        </p:nvSpPr>
        <p:spPr>
          <a:xfrm>
            <a:off x="1772815" y="3803701"/>
            <a:ext cx="6048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216</a:t>
            </a:r>
          </a:p>
        </p:txBody>
      </p:sp>
      <p:sp>
        <p:nvSpPr>
          <p:cNvPr id="151" name="Shape 151"/>
          <p:cNvSpPr/>
          <p:nvPr/>
        </p:nvSpPr>
        <p:spPr>
          <a:xfrm>
            <a:off x="2276872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470 </a:t>
            </a:r>
          </a:p>
        </p:txBody>
      </p:sp>
      <p:sp>
        <p:nvSpPr>
          <p:cNvPr id="152" name="Shape 152"/>
          <p:cNvSpPr/>
          <p:nvPr/>
        </p:nvSpPr>
        <p:spPr>
          <a:xfrm>
            <a:off x="116632" y="3515524"/>
            <a:ext cx="8640000" cy="28803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3" name="Shape 153"/>
          <p:cNvSpPr/>
          <p:nvPr/>
        </p:nvSpPr>
        <p:spPr>
          <a:xfrm flipH="1">
            <a:off x="314908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54" name="Shape 154"/>
          <p:cNvSpPr/>
          <p:nvPr/>
        </p:nvSpPr>
        <p:spPr>
          <a:xfrm>
            <a:off x="2132856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55" name="Shape 155"/>
          <p:cNvSpPr/>
          <p:nvPr/>
        </p:nvSpPr>
        <p:spPr>
          <a:xfrm>
            <a:off x="2420888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56" name="Shape 156"/>
          <p:cNvSpPr/>
          <p:nvPr/>
        </p:nvSpPr>
        <p:spPr>
          <a:xfrm>
            <a:off x="8109519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806 </a:t>
            </a:r>
          </a:p>
        </p:txBody>
      </p:sp>
      <p:sp>
        <p:nvSpPr>
          <p:cNvPr id="157" name="Shape 157"/>
          <p:cNvSpPr/>
          <p:nvPr/>
        </p:nvSpPr>
        <p:spPr>
          <a:xfrm>
            <a:off x="8253535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58" name="Shape 158"/>
          <p:cNvSpPr/>
          <p:nvPr/>
        </p:nvSpPr>
        <p:spPr>
          <a:xfrm>
            <a:off x="188639" y="2188891"/>
            <a:ext cx="576066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100"/>
              <a:t>CH 2</a:t>
            </a:r>
          </a:p>
        </p:txBody>
      </p:sp>
      <p:sp>
        <p:nvSpPr>
          <p:cNvPr id="159" name="Shape 159"/>
          <p:cNvSpPr/>
          <p:nvPr/>
        </p:nvSpPr>
        <p:spPr>
          <a:xfrm>
            <a:off x="1700808" y="2188891"/>
            <a:ext cx="648073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100"/>
              <a:t>CH 13</a:t>
            </a:r>
          </a:p>
        </p:txBody>
      </p:sp>
      <p:sp>
        <p:nvSpPr>
          <p:cNvPr id="160" name="Shape 160"/>
          <p:cNvSpPr/>
          <p:nvPr/>
        </p:nvSpPr>
        <p:spPr>
          <a:xfrm>
            <a:off x="2276872" y="2188891"/>
            <a:ext cx="720081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100"/>
              <a:t>CH 14</a:t>
            </a:r>
          </a:p>
        </p:txBody>
      </p:sp>
      <p:sp>
        <p:nvSpPr>
          <p:cNvPr id="161" name="Shape 161"/>
          <p:cNvSpPr/>
          <p:nvPr/>
        </p:nvSpPr>
        <p:spPr>
          <a:xfrm>
            <a:off x="8415808" y="3803701"/>
            <a:ext cx="611561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000">
                <a:solidFill>
                  <a:srgbClr val="FF6699"/>
                </a:solidFill>
              </a:rPr>
              <a:t>f(MHz) </a:t>
            </a:r>
          </a:p>
        </p:txBody>
      </p:sp>
      <p:sp>
        <p:nvSpPr>
          <p:cNvPr id="162" name="Shape 162"/>
          <p:cNvSpPr/>
          <p:nvPr/>
        </p:nvSpPr>
        <p:spPr>
          <a:xfrm>
            <a:off x="5661247" y="2188891"/>
            <a:ext cx="720081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100"/>
              <a:t>CH 51</a:t>
            </a:r>
          </a:p>
        </p:txBody>
      </p:sp>
      <p:sp>
        <p:nvSpPr>
          <p:cNvPr id="163" name="Shape 163"/>
          <p:cNvSpPr/>
          <p:nvPr/>
        </p:nvSpPr>
        <p:spPr>
          <a:xfrm>
            <a:off x="6093295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64" name="Shape 164"/>
          <p:cNvSpPr/>
          <p:nvPr/>
        </p:nvSpPr>
        <p:spPr>
          <a:xfrm>
            <a:off x="7101407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758 </a:t>
            </a:r>
          </a:p>
        </p:txBody>
      </p:sp>
      <p:grpSp>
        <p:nvGrpSpPr>
          <p:cNvPr id="167" name="Group 167"/>
          <p:cNvGrpSpPr/>
          <p:nvPr/>
        </p:nvGrpSpPr>
        <p:grpSpPr>
          <a:xfrm>
            <a:off x="6237311" y="2507412"/>
            <a:ext cx="864097" cy="743534"/>
            <a:chOff x="0" y="0"/>
            <a:chExt cx="864095" cy="743533"/>
          </a:xfrm>
        </p:grpSpPr>
        <p:sp>
          <p:nvSpPr>
            <p:cNvPr id="165" name="Shape 165"/>
            <p:cNvSpPr/>
            <p:nvPr/>
          </p:nvSpPr>
          <p:spPr>
            <a:xfrm>
              <a:off x="0" y="-1"/>
              <a:ext cx="864096" cy="743535"/>
            </a:xfrm>
            <a:prstGeom prst="rect">
              <a:avLst/>
            </a:prstGeom>
            <a:solidFill>
              <a:srgbClr val="FF0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200"/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0" y="148246"/>
              <a:ext cx="864096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 sz="1200"/>
                <a:t>4G / LTE</a:t>
              </a:r>
              <a:endParaRPr b="1" sz="1200"/>
            </a:p>
            <a:p>
              <a:pPr lvl="0" algn="ctr"/>
              <a:r>
                <a:rPr b="1" sz="1200"/>
                <a:t>Uplink</a:t>
              </a:r>
            </a:p>
          </p:txBody>
        </p:sp>
      </p:grpSp>
      <p:grpSp>
        <p:nvGrpSpPr>
          <p:cNvPr id="170" name="Group 170"/>
          <p:cNvGrpSpPr/>
          <p:nvPr/>
        </p:nvGrpSpPr>
        <p:grpSpPr>
          <a:xfrm>
            <a:off x="7245423" y="2507412"/>
            <a:ext cx="864097" cy="743534"/>
            <a:chOff x="0" y="0"/>
            <a:chExt cx="864095" cy="743533"/>
          </a:xfrm>
        </p:grpSpPr>
        <p:sp>
          <p:nvSpPr>
            <p:cNvPr id="168" name="Shape 168"/>
            <p:cNvSpPr/>
            <p:nvPr/>
          </p:nvSpPr>
          <p:spPr>
            <a:xfrm>
              <a:off x="0" y="-1"/>
              <a:ext cx="864096" cy="743535"/>
            </a:xfrm>
            <a:prstGeom prst="rect">
              <a:avLst/>
            </a:prstGeom>
            <a:solidFill>
              <a:srgbClr val="FF0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 sz="1200"/>
              </a:pPr>
            </a:p>
          </p:txBody>
        </p:sp>
        <p:sp>
          <p:nvSpPr>
            <p:cNvPr id="169" name="Shape 169"/>
            <p:cNvSpPr/>
            <p:nvPr/>
          </p:nvSpPr>
          <p:spPr>
            <a:xfrm>
              <a:off x="0" y="148246"/>
              <a:ext cx="864096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 sz="1200"/>
                <a:t>4G / LTE</a:t>
              </a:r>
              <a:endParaRPr b="1" sz="1200"/>
            </a:p>
            <a:p>
              <a:pPr lvl="0" algn="ctr"/>
              <a:r>
                <a:rPr b="1" sz="1200"/>
                <a:t>Donwlink</a:t>
              </a:r>
            </a:p>
          </p:txBody>
        </p:sp>
      </p:grpSp>
      <p:sp>
        <p:nvSpPr>
          <p:cNvPr id="171" name="Shape 171"/>
          <p:cNvSpPr/>
          <p:nvPr/>
        </p:nvSpPr>
        <p:spPr>
          <a:xfrm>
            <a:off x="8109519" y="2507412"/>
            <a:ext cx="144017" cy="743534"/>
          </a:xfrm>
          <a:prstGeom prst="rect">
            <a:avLst/>
          </a:prstGeom>
          <a:solidFill>
            <a:srgbClr val="F89ADF"/>
          </a:solidFill>
          <a:ln w="25400">
            <a:solidFill/>
          </a:ln>
        </p:spPr>
        <p:txBody>
          <a:bodyPr lIns="0" tIns="0" rIns="0" bIns="0" anchor="ctr"/>
          <a:lstStyle/>
          <a:p>
            <a:pPr lvl="0" algn="ctr">
              <a:defRPr b="1" sz="1400"/>
            </a:pPr>
          </a:p>
        </p:txBody>
      </p:sp>
      <p:sp>
        <p:nvSpPr>
          <p:cNvPr id="172" name="Shape 172"/>
          <p:cNvSpPr/>
          <p:nvPr/>
        </p:nvSpPr>
        <p:spPr>
          <a:xfrm>
            <a:off x="6237311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3" name="Shape 173"/>
          <p:cNvSpPr/>
          <p:nvPr/>
        </p:nvSpPr>
        <p:spPr>
          <a:xfrm>
            <a:off x="7101407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4" name="Shape 174"/>
          <p:cNvSpPr/>
          <p:nvPr/>
        </p:nvSpPr>
        <p:spPr>
          <a:xfrm>
            <a:off x="7245423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5" name="Shape 175"/>
          <p:cNvSpPr/>
          <p:nvPr/>
        </p:nvSpPr>
        <p:spPr>
          <a:xfrm>
            <a:off x="8109519" y="3227491"/>
            <a:ext cx="1" cy="504057"/>
          </a:xfrm>
          <a:prstGeom prst="line">
            <a:avLst/>
          </a:prstGeom>
          <a:ln>
            <a:solidFill/>
            <a:prstDash val="dash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6" name="Shape 176"/>
          <p:cNvSpPr/>
          <p:nvPr/>
        </p:nvSpPr>
        <p:spPr>
          <a:xfrm>
            <a:off x="5733255" y="3803701"/>
            <a:ext cx="432049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698 </a:t>
            </a:r>
          </a:p>
        </p:txBody>
      </p:sp>
      <p:sp>
        <p:nvSpPr>
          <p:cNvPr id="177" name="Shape 177"/>
          <p:cNvSpPr/>
          <p:nvPr/>
        </p:nvSpPr>
        <p:spPr>
          <a:xfrm>
            <a:off x="6093295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703 </a:t>
            </a:r>
          </a:p>
        </p:txBody>
      </p:sp>
      <p:sp>
        <p:nvSpPr>
          <p:cNvPr id="178" name="Shape 178"/>
          <p:cNvSpPr/>
          <p:nvPr/>
        </p:nvSpPr>
        <p:spPr>
          <a:xfrm>
            <a:off x="6741368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748 </a:t>
            </a:r>
          </a:p>
        </p:txBody>
      </p:sp>
      <p:sp>
        <p:nvSpPr>
          <p:cNvPr id="179" name="Shape 179"/>
          <p:cNvSpPr/>
          <p:nvPr/>
        </p:nvSpPr>
        <p:spPr>
          <a:xfrm>
            <a:off x="7749479" y="3803701"/>
            <a:ext cx="504057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000"/>
              <a:t>803 </a:t>
            </a:r>
          </a:p>
        </p:txBody>
      </p:sp>
      <p:grpSp>
        <p:nvGrpSpPr>
          <p:cNvPr id="182" name="Group 182"/>
          <p:cNvGrpSpPr/>
          <p:nvPr/>
        </p:nvGrpSpPr>
        <p:grpSpPr>
          <a:xfrm>
            <a:off x="6161111" y="1126048"/>
            <a:ext cx="2020417" cy="1193650"/>
            <a:chOff x="0" y="0"/>
            <a:chExt cx="2020416" cy="1193649"/>
          </a:xfrm>
        </p:grpSpPr>
        <p:sp>
          <p:nvSpPr>
            <p:cNvPr id="180" name="Shape 180"/>
            <p:cNvSpPr/>
            <p:nvPr/>
          </p:nvSpPr>
          <p:spPr>
            <a:xfrm>
              <a:off x="-1" y="-1"/>
              <a:ext cx="2020418" cy="119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4035"/>
                  </a:lnTo>
                  <a:lnTo>
                    <a:pt x="12395" y="14035"/>
                  </a:lnTo>
                  <a:lnTo>
                    <a:pt x="12395" y="16200"/>
                  </a:lnTo>
                  <a:lnTo>
                    <a:pt x="13990" y="16200"/>
                  </a:lnTo>
                  <a:lnTo>
                    <a:pt x="10800" y="21600"/>
                  </a:lnTo>
                  <a:lnTo>
                    <a:pt x="7610" y="16200"/>
                  </a:lnTo>
                  <a:lnTo>
                    <a:pt x="9205" y="16200"/>
                  </a:lnTo>
                  <a:lnTo>
                    <a:pt x="9205" y="14035"/>
                  </a:lnTo>
                  <a:lnTo>
                    <a:pt x="0" y="14035"/>
                  </a:lnTo>
                  <a:close/>
                </a:path>
              </a:pathLst>
            </a:custGeom>
            <a:solidFill>
              <a:srgbClr val="7030A0"/>
            </a:solidFill>
            <a:ln w="25400" cap="flat">
              <a:solidFill>
                <a:srgbClr val="3A5E8A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-1" y="79117"/>
              <a:ext cx="2020418" cy="617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700 MHz</a:t>
              </a:r>
              <a:endParaRPr>
                <a:solidFill>
                  <a:srgbClr val="FFFFFF"/>
                </a:solidFill>
              </a:endParaRPr>
            </a:p>
            <a:p>
              <a:pPr lvl="0" algn="ctr"/>
              <a:r>
                <a:rPr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Dividendo 1</a:t>
              </a:r>
            </a:p>
          </p:txBody>
        </p:sp>
      </p:grpSp>
      <p:sp>
        <p:nvSpPr>
          <p:cNvPr id="183" name="Shape 183"/>
          <p:cNvSpPr/>
          <p:nvPr/>
        </p:nvSpPr>
        <p:spPr>
          <a:xfrm>
            <a:off x="6093295" y="2507412"/>
            <a:ext cx="135633" cy="743534"/>
          </a:xfrm>
          <a:prstGeom prst="rect">
            <a:avLst/>
          </a:prstGeom>
          <a:solidFill>
            <a:srgbClr val="F89ADF"/>
          </a:solidFill>
          <a:ln w="25400">
            <a:solidFill/>
          </a:ln>
        </p:spPr>
        <p:txBody>
          <a:bodyPr lIns="0" tIns="0" rIns="0" bIns="0" anchor="ctr"/>
          <a:lstStyle/>
          <a:p>
            <a:pPr lvl="0" algn="ctr">
              <a:defRPr b="1" sz="1400"/>
            </a:pPr>
          </a:p>
        </p:txBody>
      </p:sp>
      <p:sp>
        <p:nvSpPr>
          <p:cNvPr id="184" name="Shape 184"/>
          <p:cNvSpPr/>
          <p:nvPr/>
        </p:nvSpPr>
        <p:spPr>
          <a:xfrm>
            <a:off x="7109792" y="2507412"/>
            <a:ext cx="135633" cy="743534"/>
          </a:xfrm>
          <a:prstGeom prst="rect">
            <a:avLst/>
          </a:prstGeom>
          <a:solidFill>
            <a:srgbClr val="F89ADF"/>
          </a:solidFill>
          <a:ln w="25400">
            <a:solidFill/>
          </a:ln>
        </p:spPr>
        <p:txBody>
          <a:bodyPr lIns="0" tIns="0" rIns="0" bIns="0" anchor="ctr"/>
          <a:lstStyle/>
          <a:p>
            <a:pPr lvl="0" algn="ctr">
              <a:defRPr b="1" sz="1400"/>
            </a:pPr>
          </a:p>
        </p:txBody>
      </p:sp>
      <p:sp>
        <p:nvSpPr>
          <p:cNvPr id="185" name="Shape 185"/>
          <p:cNvSpPr/>
          <p:nvPr/>
        </p:nvSpPr>
        <p:spPr>
          <a:xfrm>
            <a:off x="7911751" y="2188891"/>
            <a:ext cx="720081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b="1"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/>
            </a:pPr>
            <a:r>
              <a:rPr b="1" sz="1200"/>
              <a:t>CH 69</a:t>
            </a:r>
          </a:p>
        </p:txBody>
      </p:sp>
      <p:sp>
        <p:nvSpPr>
          <p:cNvPr id="186" name="Shape 186"/>
          <p:cNvSpPr/>
          <p:nvPr/>
        </p:nvSpPr>
        <p:spPr>
          <a:xfrm>
            <a:off x="2292127" y="1133871"/>
            <a:ext cx="4527377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914355">
              <a:defRPr sz="2800">
                <a:latin typeface="Globoface 2002"/>
                <a:ea typeface="Globoface 2002"/>
                <a:cs typeface="Globoface 2002"/>
                <a:sym typeface="Globoface 2002"/>
              </a:defRPr>
            </a:lvl1pPr>
          </a:lstStyle>
          <a:p>
            <a:pPr lvl="0">
              <a:defRPr sz="1800"/>
            </a:pPr>
            <a:r>
              <a:rPr sz="2800"/>
              <a:t>Ejemplo - Brasil</a:t>
            </a:r>
          </a:p>
        </p:txBody>
      </p:sp>
      <p:sp>
        <p:nvSpPr>
          <p:cNvPr id="187" name="Shape 187"/>
          <p:cNvSpPr/>
          <p:nvPr/>
        </p:nvSpPr>
        <p:spPr>
          <a:xfrm>
            <a:off x="310827" y="5098631"/>
            <a:ext cx="8665234" cy="96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81000" indent="-381000">
              <a:buSzPct val="100000"/>
              <a:buFont typeface="Helvetica"/>
              <a:buChar char="➢"/>
            </a:pPr>
            <a:r>
              <a:rPr b="1" sz="2000"/>
              <a:t>Interferéncias perjudiciales:</a:t>
            </a:r>
            <a:endParaRPr b="1" sz="2000"/>
          </a:p>
          <a:p>
            <a:pPr lvl="0"/>
            <a:r>
              <a:rPr sz="2000"/>
              <a:t>Imágenes cuadriculadas                      Congeladas               Pantallas Negras</a:t>
            </a:r>
          </a:p>
        </p:txBody>
      </p:sp>
      <p:grpSp>
        <p:nvGrpSpPr>
          <p:cNvPr id="191" name="Group 191"/>
          <p:cNvGrpSpPr/>
          <p:nvPr/>
        </p:nvGrpSpPr>
        <p:grpSpPr>
          <a:xfrm>
            <a:off x="4957440" y="4595643"/>
            <a:ext cx="1684316" cy="489540"/>
            <a:chOff x="0" y="0"/>
            <a:chExt cx="1684315" cy="489539"/>
          </a:xfrm>
        </p:grpSpPr>
        <p:sp>
          <p:nvSpPr>
            <p:cNvPr id="188" name="Shape 188"/>
            <p:cNvSpPr/>
            <p:nvPr/>
          </p:nvSpPr>
          <p:spPr>
            <a:xfrm>
              <a:off x="0" y="0"/>
              <a:ext cx="1684316" cy="48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62" y="21600"/>
                  </a:moveTo>
                  <a:lnTo>
                    <a:pt x="16721" y="14079"/>
                  </a:lnTo>
                  <a:lnTo>
                    <a:pt x="18619" y="14079"/>
                  </a:lnTo>
                  <a:lnTo>
                    <a:pt x="18619" y="14079"/>
                  </a:lnTo>
                  <a:cubicBezTo>
                    <a:pt x="17220" y="5615"/>
                    <a:pt x="13627" y="0"/>
                    <a:pt x="9610" y="0"/>
                  </a:cubicBezTo>
                  <a:lnTo>
                    <a:pt x="10694" y="0"/>
                  </a:lnTo>
                  <a:cubicBezTo>
                    <a:pt x="14711" y="0"/>
                    <a:pt x="18304" y="5615"/>
                    <a:pt x="19703" y="14079"/>
                  </a:cubicBezTo>
                  <a:lnTo>
                    <a:pt x="21600" y="14079"/>
                  </a:lnTo>
                  <a:close/>
                  <a:moveTo>
                    <a:pt x="10152" y="34"/>
                  </a:moveTo>
                  <a:lnTo>
                    <a:pt x="10152" y="34"/>
                  </a:lnTo>
                  <a:cubicBezTo>
                    <a:pt x="5063" y="681"/>
                    <a:pt x="1084" y="10144"/>
                    <a:pt x="1084" y="21600"/>
                  </a:cubicBezTo>
                  <a:lnTo>
                    <a:pt x="0" y="21600"/>
                  </a:lnTo>
                  <a:cubicBezTo>
                    <a:pt x="0" y="9671"/>
                    <a:pt x="4303" y="0"/>
                    <a:pt x="9610" y="0"/>
                  </a:cubicBezTo>
                  <a:cubicBezTo>
                    <a:pt x="9791" y="0"/>
                    <a:pt x="9971" y="11"/>
                    <a:pt x="10152" y="34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0000"/>
                  </a:solidFill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>
              <a:off x="0" y="0"/>
              <a:ext cx="791626" cy="48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4"/>
                  </a:moveTo>
                  <a:lnTo>
                    <a:pt x="21600" y="34"/>
                  </a:lnTo>
                  <a:cubicBezTo>
                    <a:pt x="10773" y="681"/>
                    <a:pt x="2306" y="10144"/>
                    <a:pt x="2306" y="21600"/>
                  </a:cubicBezTo>
                  <a:lnTo>
                    <a:pt x="0" y="21600"/>
                  </a:lnTo>
                  <a:cubicBezTo>
                    <a:pt x="0" y="9671"/>
                    <a:pt x="9154" y="0"/>
                    <a:pt x="20447" y="0"/>
                  </a:cubicBezTo>
                  <a:cubicBezTo>
                    <a:pt x="20831" y="0"/>
                    <a:pt x="21216" y="11"/>
                    <a:pt x="21600" y="34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0000"/>
                  </a:solidFill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0" y="0"/>
              <a:ext cx="1684316" cy="48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52" y="34"/>
                  </a:moveTo>
                  <a:lnTo>
                    <a:pt x="10152" y="34"/>
                  </a:lnTo>
                  <a:cubicBezTo>
                    <a:pt x="5063" y="681"/>
                    <a:pt x="1084" y="10144"/>
                    <a:pt x="1084" y="21600"/>
                  </a:cubicBezTo>
                  <a:lnTo>
                    <a:pt x="0" y="21600"/>
                  </a:lnTo>
                  <a:cubicBezTo>
                    <a:pt x="0" y="9671"/>
                    <a:pt x="4303" y="0"/>
                    <a:pt x="9610" y="0"/>
                  </a:cubicBezTo>
                  <a:lnTo>
                    <a:pt x="10694" y="0"/>
                  </a:lnTo>
                  <a:cubicBezTo>
                    <a:pt x="14711" y="0"/>
                    <a:pt x="18304" y="5615"/>
                    <a:pt x="19703" y="14079"/>
                  </a:cubicBezTo>
                  <a:lnTo>
                    <a:pt x="21600" y="14079"/>
                  </a:lnTo>
                  <a:lnTo>
                    <a:pt x="19762" y="21600"/>
                  </a:lnTo>
                  <a:lnTo>
                    <a:pt x="16721" y="14079"/>
                  </a:lnTo>
                  <a:lnTo>
                    <a:pt x="18619" y="14079"/>
                  </a:lnTo>
                  <a:lnTo>
                    <a:pt x="18619" y="14079"/>
                  </a:lnTo>
                  <a:cubicBezTo>
                    <a:pt x="17220" y="5615"/>
                    <a:pt x="13627" y="0"/>
                    <a:pt x="9610" y="0"/>
                  </a:cubicBezTo>
                </a:path>
              </a:pathLst>
            </a:custGeom>
            <a:noFill/>
            <a:ln w="25400" cap="flat">
              <a:solidFill>
                <a:srgbClr val="FF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0000"/>
                  </a:solidFill>
                </a:defRPr>
              </a:pPr>
            </a:p>
          </p:txBody>
        </p:sp>
      </p:grpSp>
      <p:sp>
        <p:nvSpPr>
          <p:cNvPr id="192" name="Shape 192"/>
          <p:cNvSpPr/>
          <p:nvPr/>
        </p:nvSpPr>
        <p:spPr>
          <a:xfrm>
            <a:off x="6015497" y="3940257"/>
            <a:ext cx="2346524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t>Propuesta gobierno</a:t>
            </a:r>
          </a:p>
          <a:p>
            <a:pPr lvl="0" algn="ctr"/>
            <a:r>
              <a:t>Ocupación 700MHz</a:t>
            </a:r>
          </a:p>
        </p:txBody>
      </p:sp>
      <p:pic>
        <p:nvPicPr>
          <p:cNvPr id="193" name="image5.png"/>
          <p:cNvPicPr/>
          <p:nvPr/>
        </p:nvPicPr>
        <p:blipFill>
          <a:blip r:embed="rId3">
            <a:extLst/>
          </a:blip>
          <a:srcRect l="0" t="0" r="0" b="8003"/>
          <a:stretch>
            <a:fillRect/>
          </a:stretch>
        </p:blipFill>
        <p:spPr>
          <a:xfrm>
            <a:off x="5533504" y="5811837"/>
            <a:ext cx="1071563" cy="98579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6" name="Group 196"/>
          <p:cNvGrpSpPr/>
          <p:nvPr/>
        </p:nvGrpSpPr>
        <p:grpSpPr>
          <a:xfrm>
            <a:off x="2509167" y="5786437"/>
            <a:ext cx="1071563" cy="1071563"/>
            <a:chOff x="0" y="0"/>
            <a:chExt cx="1071562" cy="1071562"/>
          </a:xfrm>
        </p:grpSpPr>
        <p:pic>
          <p:nvPicPr>
            <p:cNvPr id="194" name="image5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1071563" cy="10715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5" name="image6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0476" y="161645"/>
              <a:ext cx="972000" cy="5687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7" name="Shape 197"/>
          <p:cNvSpPr/>
          <p:nvPr/>
        </p:nvSpPr>
        <p:spPr>
          <a:xfrm>
            <a:off x="3400919" y="5563839"/>
            <a:ext cx="324001" cy="1800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8" name="Shape 198"/>
          <p:cNvSpPr/>
          <p:nvPr/>
        </p:nvSpPr>
        <p:spPr>
          <a:xfrm>
            <a:off x="5567412" y="5553255"/>
            <a:ext cx="324001" cy="1800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Shape 199"/>
          <p:cNvSpPr/>
          <p:nvPr/>
        </p:nvSpPr>
        <p:spPr>
          <a:xfrm>
            <a:off x="3847553" y="6142020"/>
            <a:ext cx="1404001" cy="1800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521110" y="116632"/>
            <a:ext cx="8173185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INTERFERÉNCIAS PERJUDICIALES</a:t>
            </a:r>
          </a:p>
        </p:txBody>
      </p:sp>
      <p:sp>
        <p:nvSpPr>
          <p:cNvPr id="203" name="Shape 203"/>
          <p:cNvSpPr/>
          <p:nvPr/>
        </p:nvSpPr>
        <p:spPr>
          <a:xfrm>
            <a:off x="6012160" y="4604446"/>
            <a:ext cx="576065" cy="43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C3D69B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098">
              <a:defRPr sz="2300">
                <a:latin typeface="Segoe"/>
                <a:ea typeface="Segoe"/>
                <a:cs typeface="Segoe"/>
                <a:sym typeface="Segoe"/>
              </a:defRPr>
            </a:pPr>
          </a:p>
        </p:txBody>
      </p:sp>
      <p:sp>
        <p:nvSpPr>
          <p:cNvPr id="204" name="Shape 204"/>
          <p:cNvSpPr/>
          <p:nvPr/>
        </p:nvSpPr>
        <p:spPr>
          <a:xfrm>
            <a:off x="1907701" y="4604446"/>
            <a:ext cx="576065" cy="43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C3D69B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098">
              <a:defRPr sz="2300">
                <a:latin typeface="Segoe"/>
                <a:ea typeface="Segoe"/>
                <a:cs typeface="Segoe"/>
                <a:sym typeface="Segoe"/>
              </a:defRPr>
            </a:pPr>
          </a:p>
        </p:txBody>
      </p:sp>
      <p:sp>
        <p:nvSpPr>
          <p:cNvPr id="205" name="Shape 205"/>
          <p:cNvSpPr/>
          <p:nvPr/>
        </p:nvSpPr>
        <p:spPr>
          <a:xfrm>
            <a:off x="363868" y="790104"/>
            <a:ext cx="8439151" cy="86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914355">
              <a:defRPr b="1" sz="3100"/>
            </a:lvl1pPr>
          </a:lstStyle>
          <a:p>
            <a:pPr lvl="0">
              <a:defRPr b="0" sz="1800"/>
            </a:pPr>
            <a:r>
              <a:rPr b="1" sz="3100"/>
              <a:t>Interferéncias 4G en recepción de TV</a:t>
            </a:r>
          </a:p>
        </p:txBody>
      </p:sp>
      <p:pic>
        <p:nvPicPr>
          <p:cNvPr id="206" name="image7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2094333"/>
            <a:ext cx="4532623" cy="259229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</p:spPr>
      </p:pic>
      <p:pic>
        <p:nvPicPr>
          <p:cNvPr id="207" name="image8.png"/>
          <p:cNvPicPr/>
          <p:nvPr/>
        </p:nvPicPr>
        <p:blipFill>
          <a:blip r:embed="rId4">
            <a:extLst/>
          </a:blip>
          <a:srcRect l="0" t="0" r="3196" b="0"/>
          <a:stretch>
            <a:fillRect/>
          </a:stretch>
        </p:blipFill>
        <p:spPr>
          <a:xfrm>
            <a:off x="4579665" y="2112130"/>
            <a:ext cx="4418439" cy="259229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</p:spPr>
      </p:pic>
      <p:sp>
        <p:nvSpPr>
          <p:cNvPr id="208" name="Shape 208"/>
          <p:cNvSpPr/>
          <p:nvPr/>
        </p:nvSpPr>
        <p:spPr>
          <a:xfrm>
            <a:off x="494437" y="1626237"/>
            <a:ext cx="417473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 lvl="0">
              <a:defRPr b="0" sz="1800"/>
            </a:pPr>
            <a:r>
              <a:rPr b="1" sz="2400"/>
              <a:t>Antena externa y comunales</a:t>
            </a:r>
          </a:p>
        </p:txBody>
      </p:sp>
      <p:sp>
        <p:nvSpPr>
          <p:cNvPr id="209" name="Shape 209"/>
          <p:cNvSpPr/>
          <p:nvPr/>
        </p:nvSpPr>
        <p:spPr>
          <a:xfrm>
            <a:off x="5651246" y="1610739"/>
            <a:ext cx="214249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2400"/>
              <a:t>Antena </a:t>
            </a:r>
            <a:r>
              <a:rPr b="1" i="1" sz="2400"/>
              <a:t>indoor</a:t>
            </a:r>
          </a:p>
        </p:txBody>
      </p:sp>
      <p:sp>
        <p:nvSpPr>
          <p:cNvPr id="210" name="Shape 210"/>
          <p:cNvSpPr/>
          <p:nvPr/>
        </p:nvSpPr>
        <p:spPr>
          <a:xfrm>
            <a:off x="612891" y="4989886"/>
            <a:ext cx="318175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400"/>
            </a:lvl1pPr>
          </a:lstStyle>
          <a:p>
            <a:pPr lvl="0">
              <a:defRPr sz="1800"/>
            </a:pPr>
            <a:r>
              <a:rPr sz="2400"/>
              <a:t>Interferida por ERB 4G</a:t>
            </a:r>
          </a:p>
        </p:txBody>
      </p:sp>
      <p:sp>
        <p:nvSpPr>
          <p:cNvPr id="211" name="Shape 211"/>
          <p:cNvSpPr/>
          <p:nvPr/>
        </p:nvSpPr>
        <p:spPr>
          <a:xfrm>
            <a:off x="3996817" y="4964486"/>
            <a:ext cx="459354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400"/>
            </a:lvl1pPr>
          </a:lstStyle>
          <a:p>
            <a:pPr lvl="0">
              <a:defRPr sz="1800"/>
            </a:pPr>
            <a:r>
              <a:rPr sz="2400"/>
              <a:t>      Interferida por  portables 4G</a:t>
            </a:r>
          </a:p>
        </p:txBody>
      </p:sp>
      <p:sp>
        <p:nvSpPr>
          <p:cNvPr id="212" name="Shape 212"/>
          <p:cNvSpPr/>
          <p:nvPr/>
        </p:nvSpPr>
        <p:spPr>
          <a:xfrm>
            <a:off x="3059830" y="2876254"/>
            <a:ext cx="1008113" cy="43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FF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098">
              <a:defRPr sz="2300">
                <a:latin typeface="Segoe"/>
                <a:ea typeface="Segoe"/>
                <a:cs typeface="Segoe"/>
                <a:sym typeface="Segoe"/>
              </a:defRPr>
            </a:pPr>
          </a:p>
        </p:txBody>
      </p:sp>
      <p:pic>
        <p:nvPicPr>
          <p:cNvPr id="213" name="image9.jpe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00392" y="4133036"/>
            <a:ext cx="897712" cy="736124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1913414" y="5532385"/>
            <a:ext cx="576066" cy="43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C3D69B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098">
              <a:defRPr sz="2300">
                <a:latin typeface="Segoe"/>
                <a:ea typeface="Segoe"/>
                <a:cs typeface="Segoe"/>
                <a:sym typeface="Segoe"/>
              </a:defRPr>
            </a:pPr>
          </a:p>
        </p:txBody>
      </p:sp>
      <p:sp>
        <p:nvSpPr>
          <p:cNvPr id="215" name="Shape 215"/>
          <p:cNvSpPr/>
          <p:nvPr/>
        </p:nvSpPr>
        <p:spPr>
          <a:xfrm>
            <a:off x="6012160" y="5379985"/>
            <a:ext cx="576065" cy="432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C3D69B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098">
              <a:defRPr sz="2300">
                <a:latin typeface="Segoe"/>
                <a:ea typeface="Segoe"/>
                <a:cs typeface="Segoe"/>
                <a:sym typeface="Segoe"/>
              </a:defRPr>
            </a:pPr>
          </a:p>
        </p:txBody>
      </p:sp>
      <p:sp>
        <p:nvSpPr>
          <p:cNvPr id="216" name="Shape 216"/>
          <p:cNvSpPr/>
          <p:nvPr/>
        </p:nvSpPr>
        <p:spPr>
          <a:xfrm>
            <a:off x="747689" y="5934405"/>
            <a:ext cx="290091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400"/>
            </a:lvl1pPr>
          </a:lstStyle>
          <a:p>
            <a:pPr lvl="0">
              <a:defRPr sz="1800"/>
            </a:pPr>
            <a:r>
              <a:rPr sz="2400"/>
              <a:t>  Medidas mitigación</a:t>
            </a:r>
          </a:p>
        </p:txBody>
      </p:sp>
      <p:sp>
        <p:nvSpPr>
          <p:cNvPr id="217" name="Shape 217"/>
          <p:cNvSpPr/>
          <p:nvPr/>
        </p:nvSpPr>
        <p:spPr>
          <a:xfrm>
            <a:off x="4652057" y="5845505"/>
            <a:ext cx="3392052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ctr"/>
            <a:r>
              <a:rPr sz="2400"/>
              <a:t>  Medidas mitigación</a:t>
            </a:r>
            <a:endParaRPr sz="2400"/>
          </a:p>
          <a:p>
            <a:pPr lvl="0" algn="ctr"/>
            <a:r>
              <a:rPr sz="2400"/>
              <a:t>+ cámbios ocupación 4G</a:t>
            </a:r>
          </a:p>
        </p:txBody>
      </p:sp>
      <p:sp>
        <p:nvSpPr>
          <p:cNvPr id="218" name="Shape 218"/>
          <p:cNvSpPr/>
          <p:nvPr/>
        </p:nvSpPr>
        <p:spPr>
          <a:xfrm>
            <a:off x="1236391" y="2167128"/>
            <a:ext cx="68377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/>
            </a:lvl1pPr>
          </a:lstStyle>
          <a:p>
            <a:pPr lvl="0">
              <a:defRPr b="0" sz="1800"/>
            </a:pPr>
            <a:r>
              <a:rPr b="1" sz="1200"/>
              <a:t>ERB 4G</a:t>
            </a:r>
          </a:p>
        </p:txBody>
      </p:sp>
      <p:sp>
        <p:nvSpPr>
          <p:cNvPr id="219" name="Shape 219"/>
          <p:cNvSpPr/>
          <p:nvPr/>
        </p:nvSpPr>
        <p:spPr>
          <a:xfrm>
            <a:off x="5723857" y="2179321"/>
            <a:ext cx="68377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/>
            </a:lvl1pPr>
          </a:lstStyle>
          <a:p>
            <a:pPr lvl="0">
              <a:defRPr b="0" sz="1800"/>
            </a:pPr>
            <a:r>
              <a:rPr b="1" sz="1200"/>
              <a:t>ERB 4G</a:t>
            </a:r>
          </a:p>
        </p:txBody>
      </p:sp>
      <p:sp>
        <p:nvSpPr>
          <p:cNvPr id="220" name="Shape 220"/>
          <p:cNvSpPr/>
          <p:nvPr/>
        </p:nvSpPr>
        <p:spPr>
          <a:xfrm>
            <a:off x="3275855" y="2094334"/>
            <a:ext cx="216025" cy="686595"/>
          </a:xfrm>
          <a:prstGeom prst="line">
            <a:avLst/>
          </a:prstGeom>
          <a:ln w="19050">
            <a:solidFill>
              <a:srgbClr val="FF000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Shape 223"/>
          <p:cNvSpPr/>
          <p:nvPr/>
        </p:nvSpPr>
        <p:spPr>
          <a:xfrm>
            <a:off x="521110" y="116632"/>
            <a:ext cx="8173185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INTERFERÉNCIAS PERJUDICIALES</a:t>
            </a:r>
          </a:p>
        </p:txBody>
      </p:sp>
      <p:sp>
        <p:nvSpPr>
          <p:cNvPr id="224" name="Shape 224"/>
          <p:cNvSpPr/>
          <p:nvPr/>
        </p:nvSpPr>
        <p:spPr>
          <a:xfrm>
            <a:off x="363868" y="920912"/>
            <a:ext cx="8439151" cy="86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868637">
              <a:defRPr b="1" sz="2945">
                <a:solidFill>
                  <a:srgbClr val="403152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945">
                <a:solidFill>
                  <a:srgbClr val="403152"/>
                </a:solidFill>
              </a:rPr>
              <a:t>REDUCCIÓN DE IMPACTOS 4G SOBRE TELEVISIÓN</a:t>
            </a:r>
          </a:p>
        </p:txBody>
      </p:sp>
      <p:sp>
        <p:nvSpPr>
          <p:cNvPr id="225" name="Shape 225"/>
          <p:cNvSpPr/>
          <p:nvPr/>
        </p:nvSpPr>
        <p:spPr>
          <a:xfrm>
            <a:off x="363869" y="2039610"/>
            <a:ext cx="8330425" cy="448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685800" indent="-685800" algn="just">
              <a:buClr>
                <a:srgbClr val="403152"/>
              </a:buClr>
              <a:buSzPct val="100000"/>
              <a:buAutoNum type="arabicParenR" startAt="1"/>
            </a:pPr>
            <a:r>
              <a:rPr b="1" sz="2400">
                <a:solidFill>
                  <a:srgbClr val="403152"/>
                </a:solidFill>
              </a:rPr>
              <a:t>CAMBIO EN LA OCUPACIÓN 700MHz  </a:t>
            </a:r>
            <a:endParaRPr b="1" sz="2400">
              <a:solidFill>
                <a:srgbClr val="403152"/>
              </a:solidFill>
            </a:endParaRPr>
          </a:p>
          <a:p>
            <a:pPr lvl="0" algn="just"/>
            <a:r>
              <a:rPr b="1" sz="2400">
                <a:solidFill>
                  <a:srgbClr val="403152"/>
                </a:solidFill>
              </a:rPr>
              <a:t>           (+ banda de guarda entre TV y LTE - &gt;  menos bloques LTE ) </a:t>
            </a:r>
            <a:endParaRPr b="1" sz="2400">
              <a:solidFill>
                <a:srgbClr val="403152"/>
              </a:solidFill>
            </a:endParaRPr>
          </a:p>
          <a:p>
            <a:pPr lvl="0" algn="just"/>
            <a:endParaRPr b="1" sz="2400">
              <a:solidFill>
                <a:srgbClr val="403152"/>
              </a:solidFill>
            </a:endParaRPr>
          </a:p>
          <a:p>
            <a:pPr lvl="0" marL="685800" indent="-685800" algn="just">
              <a:buClr>
                <a:srgbClr val="403152"/>
              </a:buClr>
              <a:buSzPct val="100000"/>
              <a:buAutoNum type="arabicParenR" startAt="2"/>
            </a:pPr>
            <a:r>
              <a:rPr b="1" sz="2400">
                <a:solidFill>
                  <a:srgbClr val="403152"/>
                </a:solidFill>
              </a:rPr>
              <a:t>FILTROS en las ERBs y los TVs</a:t>
            </a:r>
            <a:endParaRPr b="1" sz="2400">
              <a:solidFill>
                <a:srgbClr val="403152"/>
              </a:solidFill>
            </a:endParaRPr>
          </a:p>
          <a:p>
            <a:pPr lvl="0" marL="514350" indent="-514350" algn="just">
              <a:buClr>
                <a:srgbClr val="403152"/>
              </a:buClr>
              <a:buSzPct val="100000"/>
              <a:buAutoNum type="arabicParenR" startAt="2"/>
            </a:pPr>
            <a:endParaRPr b="1" sz="2400">
              <a:solidFill>
                <a:srgbClr val="403152"/>
              </a:solidFill>
            </a:endParaRPr>
          </a:p>
          <a:p>
            <a:pPr lvl="0" marL="685800" indent="-685800" algn="just">
              <a:buClr>
                <a:srgbClr val="403152"/>
              </a:buClr>
              <a:buSzPct val="100000"/>
              <a:buAutoNum type="arabicParenR" startAt="3"/>
            </a:pPr>
            <a:r>
              <a:rPr b="1" sz="2400">
                <a:solidFill>
                  <a:srgbClr val="403152"/>
                </a:solidFill>
              </a:rPr>
              <a:t>Reubicación de antenas, cámbio de antenas, revisión de antenas </a:t>
            </a:r>
            <a:endParaRPr b="1" sz="2400">
              <a:solidFill>
                <a:srgbClr val="403152"/>
              </a:solidFill>
            </a:endParaRPr>
          </a:p>
          <a:p>
            <a:pPr lvl="0" marL="514350" indent="-514350">
              <a:buClr>
                <a:srgbClr val="403152"/>
              </a:buClr>
              <a:buSzPct val="100000"/>
              <a:buAutoNum type="arabicParenR" startAt="3"/>
            </a:pPr>
            <a:endParaRPr b="1" sz="2400">
              <a:solidFill>
                <a:srgbClr val="403152"/>
              </a:solidFill>
            </a:endParaRPr>
          </a:p>
          <a:p>
            <a:pPr lvl="0" algn="ctr"/>
            <a:r>
              <a:rPr b="1" sz="4000">
                <a:solidFill>
                  <a:srgbClr val="403152"/>
                </a:solidFill>
              </a:rPr>
              <a:t>LOGÍSTICA</a:t>
            </a:r>
            <a:endParaRPr b="1" sz="4000">
              <a:solidFill>
                <a:srgbClr val="403152"/>
              </a:solidFill>
            </a:endParaRPr>
          </a:p>
          <a:p>
            <a:pPr lvl="0" algn="ctr"/>
            <a:r>
              <a:rPr b="1" sz="4000">
                <a:solidFill>
                  <a:srgbClr val="403152"/>
                </a:solidFill>
              </a:rPr>
              <a:t>IMPORTANTE Y COSTOSA</a:t>
            </a:r>
          </a:p>
        </p:txBody>
      </p:sp>
      <p:pic>
        <p:nvPicPr>
          <p:cNvPr id="226" name="image10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39070" y="2827535"/>
            <a:ext cx="1281779" cy="100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10862" y="6178751"/>
            <a:ext cx="1057301" cy="606186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Shape 229"/>
          <p:cNvSpPr/>
          <p:nvPr/>
        </p:nvSpPr>
        <p:spPr>
          <a:xfrm>
            <a:off x="1633118" y="260647"/>
            <a:ext cx="5882537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 lvl="0">
              <a:defRPr b="0" sz="1800"/>
            </a:pPr>
            <a:r>
              <a:rPr b="1" sz="4000"/>
              <a:t>DIVIDENDO DIGITAL</a:t>
            </a:r>
          </a:p>
        </p:txBody>
      </p:sp>
      <p:sp>
        <p:nvSpPr>
          <p:cNvPr id="230" name="Shape 230"/>
          <p:cNvSpPr/>
          <p:nvPr/>
        </p:nvSpPr>
        <p:spPr>
          <a:xfrm>
            <a:off x="464694" y="3360927"/>
            <a:ext cx="8229601" cy="197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3200"/>
            </a:lvl1pPr>
          </a:lstStyle>
          <a:p>
            <a:pPr lvl="0">
              <a:defRPr sz="1800"/>
            </a:pPr>
            <a:r>
              <a:rPr sz="3200"/>
              <a:t>Por favor tener presente: la banda de 470 – 698 MHz es la única banda armonizada que queda para la televisión de emisión libre y abierta</a:t>
            </a:r>
          </a:p>
        </p:txBody>
      </p:sp>
      <p:grpSp>
        <p:nvGrpSpPr>
          <p:cNvPr id="251" name="Group 251"/>
          <p:cNvGrpSpPr/>
          <p:nvPr/>
        </p:nvGrpSpPr>
        <p:grpSpPr>
          <a:xfrm>
            <a:off x="683567" y="1403483"/>
            <a:ext cx="7740861" cy="1928348"/>
            <a:chOff x="0" y="0"/>
            <a:chExt cx="7740860" cy="1928346"/>
          </a:xfrm>
        </p:grpSpPr>
        <p:grpSp>
          <p:nvGrpSpPr>
            <p:cNvPr id="233" name="Group 233"/>
            <p:cNvGrpSpPr/>
            <p:nvPr/>
          </p:nvGrpSpPr>
          <p:grpSpPr>
            <a:xfrm>
              <a:off x="206896" y="318519"/>
              <a:ext cx="1800201" cy="720082"/>
              <a:chOff x="0" y="0"/>
              <a:chExt cx="1800200" cy="720080"/>
            </a:xfrm>
          </p:grpSpPr>
          <p:sp>
            <p:nvSpPr>
              <p:cNvPr id="231" name="Shape 231"/>
              <p:cNvSpPr/>
              <p:nvPr/>
            </p:nvSpPr>
            <p:spPr>
              <a:xfrm>
                <a:off x="-1" y="-1"/>
                <a:ext cx="1800202" cy="720082"/>
              </a:xfrm>
              <a:prstGeom prst="rect">
                <a:avLst/>
              </a:prstGeom>
              <a:solidFill>
                <a:srgbClr val="558ED5"/>
              </a:solidFill>
              <a:ln w="25400" cap="flat">
                <a:solidFill>
                  <a:srgbClr val="000000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600"/>
                </a:pPr>
              </a:p>
            </p:txBody>
          </p:sp>
          <p:sp>
            <p:nvSpPr>
              <p:cNvPr id="232" name="Shape 232"/>
              <p:cNvSpPr/>
              <p:nvPr/>
            </p:nvSpPr>
            <p:spPr>
              <a:xfrm>
                <a:off x="-1" y="193669"/>
                <a:ext cx="1800202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/>
                <a:r>
                  <a:rPr b="1" sz="1400"/>
                  <a:t>TV Broadcast (VHF</a:t>
                </a:r>
                <a:r>
                  <a:rPr sz="1600"/>
                  <a:t>)</a:t>
                </a:r>
              </a:p>
            </p:txBody>
          </p:sp>
        </p:grpSp>
        <p:grpSp>
          <p:nvGrpSpPr>
            <p:cNvPr id="236" name="Group 236"/>
            <p:cNvGrpSpPr/>
            <p:nvPr/>
          </p:nvGrpSpPr>
          <p:grpSpPr>
            <a:xfrm>
              <a:off x="2295128" y="318520"/>
              <a:ext cx="5040001" cy="743534"/>
              <a:chOff x="0" y="0"/>
              <a:chExt cx="5040000" cy="743533"/>
            </a:xfrm>
          </p:grpSpPr>
          <p:sp>
            <p:nvSpPr>
              <p:cNvPr id="234" name="Shape 234"/>
              <p:cNvSpPr/>
              <p:nvPr/>
            </p:nvSpPr>
            <p:spPr>
              <a:xfrm>
                <a:off x="-1" y="-1"/>
                <a:ext cx="5040002" cy="743535"/>
              </a:xfrm>
              <a:prstGeom prst="rect">
                <a:avLst/>
              </a:prstGeom>
              <a:solidFill>
                <a:srgbClr val="558ED5"/>
              </a:solidFill>
              <a:ln w="25400" cap="flat">
                <a:solidFill>
                  <a:srgbClr val="000000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b="1" sz="1400"/>
                </a:p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-1" y="224446"/>
                <a:ext cx="5040002" cy="294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b="1" sz="1400"/>
                </a:lvl1pPr>
              </a:lstStyle>
              <a:p>
                <a:pPr lvl="0">
                  <a:defRPr b="0" sz="1800"/>
                </a:pPr>
                <a:r>
                  <a:rPr b="1" sz="1400"/>
                  <a:t>TV Broadcast (UHF)</a:t>
                </a:r>
              </a:p>
            </p:txBody>
          </p:sp>
        </p:grpSp>
        <p:sp>
          <p:nvSpPr>
            <p:cNvPr id="237" name="Shape 237"/>
            <p:cNvSpPr/>
            <p:nvPr/>
          </p:nvSpPr>
          <p:spPr>
            <a:xfrm>
              <a:off x="36511" y="1614664"/>
              <a:ext cx="452940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600"/>
                <a:t>54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1565920" y="1614954"/>
              <a:ext cx="604868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16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600"/>
                <a:t>216</a:t>
              </a:r>
            </a:p>
          </p:txBody>
        </p:sp>
        <p:sp>
          <p:nvSpPr>
            <p:cNvPr id="239" name="Shape 239"/>
            <p:cNvSpPr/>
            <p:nvPr/>
          </p:nvSpPr>
          <p:spPr>
            <a:xfrm>
              <a:off x="2069976" y="1614664"/>
              <a:ext cx="720081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ctr"/>
              <a:r>
                <a:rPr b="1" sz="1600">
                  <a:latin typeface="Arial"/>
                  <a:ea typeface="Arial"/>
                  <a:cs typeface="Arial"/>
                  <a:sym typeface="Arial"/>
                </a:rPr>
                <a:t>470</a:t>
              </a:r>
              <a:r>
                <a:rPr b="1" sz="1000"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id="240" name="Shape 240"/>
            <p:cNvSpPr/>
            <p:nvPr/>
          </p:nvSpPr>
          <p:spPr>
            <a:xfrm>
              <a:off x="0" y="1326632"/>
              <a:ext cx="7704001" cy="288033"/>
            </a:xfrm>
            <a:prstGeom prst="rightArrow">
              <a:avLst>
                <a:gd name="adj1" fmla="val 50000"/>
                <a:gd name="adj2" fmla="val 50000"/>
              </a:avLst>
            </a:prstGeom>
            <a:gradFill flip="none"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1" name="Shape 241"/>
            <p:cNvSpPr/>
            <p:nvPr/>
          </p:nvSpPr>
          <p:spPr>
            <a:xfrm flipH="1">
              <a:off x="198276" y="1038600"/>
              <a:ext cx="1" cy="50405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dash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42" name="Shape 242"/>
            <p:cNvSpPr/>
            <p:nvPr/>
          </p:nvSpPr>
          <p:spPr>
            <a:xfrm>
              <a:off x="2016224" y="1038600"/>
              <a:ext cx="1" cy="50405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dash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43" name="Shape 243"/>
            <p:cNvSpPr/>
            <p:nvPr/>
          </p:nvSpPr>
          <p:spPr>
            <a:xfrm>
              <a:off x="2304256" y="1038600"/>
              <a:ext cx="1" cy="50405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dash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72008" y="0"/>
              <a:ext cx="576065" cy="2642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200"/>
                <a:t>CH 2</a:t>
              </a:r>
            </a:p>
          </p:txBody>
        </p:sp>
        <p:sp>
          <p:nvSpPr>
            <p:cNvPr id="245" name="Shape 245"/>
            <p:cNvSpPr/>
            <p:nvPr/>
          </p:nvSpPr>
          <p:spPr>
            <a:xfrm>
              <a:off x="1493912" y="0"/>
              <a:ext cx="648073" cy="2642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200"/>
                <a:t>CH 13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2213992" y="0"/>
              <a:ext cx="720081" cy="2642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200"/>
                <a:t>CH 14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6750496" y="0"/>
              <a:ext cx="720081" cy="2642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 b="1" sz="1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/>
              </a:pPr>
              <a:r>
                <a:rPr b="1" sz="1200"/>
                <a:t>CH 51</a:t>
              </a:r>
            </a:p>
          </p:txBody>
        </p:sp>
        <p:sp>
          <p:nvSpPr>
            <p:cNvPr id="248" name="Shape 248"/>
            <p:cNvSpPr/>
            <p:nvPr/>
          </p:nvSpPr>
          <p:spPr>
            <a:xfrm>
              <a:off x="7336876" y="246512"/>
              <a:ext cx="1" cy="50405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7344815" y="1038600"/>
              <a:ext cx="1" cy="50405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dash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250" name="Shape 250"/>
            <p:cNvSpPr/>
            <p:nvPr/>
          </p:nvSpPr>
          <p:spPr>
            <a:xfrm>
              <a:off x="7128791" y="1614664"/>
              <a:ext cx="612070" cy="3133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ctr"/>
              <a:r>
                <a:rPr b="1" sz="1600">
                  <a:latin typeface="Arial"/>
                  <a:ea typeface="Arial"/>
                  <a:cs typeface="Arial"/>
                  <a:sym typeface="Arial"/>
                </a:rPr>
                <a:t>698</a:t>
              </a:r>
              <a:r>
                <a:rPr b="1" sz="1000"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grpSp>
        <p:nvGrpSpPr>
          <p:cNvPr id="254" name="Group 254"/>
          <p:cNvGrpSpPr/>
          <p:nvPr/>
        </p:nvGrpSpPr>
        <p:grpSpPr>
          <a:xfrm>
            <a:off x="1546608" y="5566245"/>
            <a:ext cx="6049729" cy="887091"/>
            <a:chOff x="0" y="0"/>
            <a:chExt cx="6049728" cy="887090"/>
          </a:xfrm>
        </p:grpSpPr>
        <p:sp>
          <p:nvSpPr>
            <p:cNvPr id="252" name="Shape 252"/>
            <p:cNvSpPr/>
            <p:nvPr/>
          </p:nvSpPr>
          <p:spPr>
            <a:xfrm>
              <a:off x="0" y="0"/>
              <a:ext cx="6049729" cy="887091"/>
            </a:xfrm>
            <a:prstGeom prst="roundRect">
              <a:avLst>
                <a:gd name="adj" fmla="val 33488"/>
              </a:avLst>
            </a:prstGeom>
            <a:solidFill>
              <a:srgbClr val="FFFF00"/>
            </a:solidFill>
            <a:ln w="38100" cap="flat">
              <a:solidFill>
                <a:srgbClr val="FF0000"/>
              </a:solidFill>
              <a:prstDash val="solid"/>
              <a:bevel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00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pPr>
            </a:p>
          </p:txBody>
        </p:sp>
        <p:sp>
          <p:nvSpPr>
            <p:cNvPr id="253" name="Shape 253"/>
            <p:cNvSpPr/>
            <p:nvPr/>
          </p:nvSpPr>
          <p:spPr>
            <a:xfrm>
              <a:off x="87008" y="42225"/>
              <a:ext cx="5875712" cy="802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sz="200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¿ Qué hacer para garantizar espectro </a:t>
              </a:r>
              <a:endParaRPr sz="2000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  <a:p>
              <a:pPr lvl="0" algn="ctr"/>
              <a:r>
                <a:rPr sz="2000">
                  <a:solidFill>
                    <a:srgbClr val="FF0000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para la continuidad ?</a:t>
              </a:r>
            </a:p>
          </p:txBody>
        </p:sp>
      </p:grp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401C1AC3505449BB9087E068A0BF43" ma:contentTypeVersion="0" ma:contentTypeDescription="Create a new document." ma:contentTypeScope="" ma:versionID="575e7283ee8f4325defb8d5c9124aa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486bee6e5d8fbc42cc88386ba023c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01EED4-6916-4B8E-B71E-58097B273408}"/>
</file>

<file path=customXml/itemProps2.xml><?xml version="1.0" encoding="utf-8"?>
<ds:datastoreItem xmlns:ds="http://schemas.openxmlformats.org/officeDocument/2006/customXml" ds:itemID="{867144CC-DBC1-443B-A34D-2A9D99567ECD}"/>
</file>

<file path=customXml/itemProps3.xml><?xml version="1.0" encoding="utf-8"?>
<ds:datastoreItem xmlns:ds="http://schemas.openxmlformats.org/officeDocument/2006/customXml" ds:itemID="{CA6FBECE-0A3B-4AEA-8962-4B766BA8E86A}"/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0x0101000E401C1AC3505449BB9087E068A0BF43</vt:lpwstr>
  </property>
</Properties>
</file>